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Overpass"/>
      <p:regular r:id="rId25"/>
      <p:bold r:id="rId26"/>
      <p:italic r:id="rId27"/>
      <p:boldItalic r:id="rId28"/>
    </p:embeddedFont>
    <p:embeddedFont>
      <p:font typeface="Old Standard TT"/>
      <p:regular r:id="rId29"/>
      <p:bold r:id="rId30"/>
      <p: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E577DE-8F1C-42C1-8B73-29C6EEF72ADC}">
  <a:tblStyle styleId="{C4E577DE-8F1C-42C1-8B73-29C6EEF72A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verpass-bold.fntdata"/><Relationship Id="rId25" Type="http://schemas.openxmlformats.org/officeDocument/2006/relationships/font" Target="fonts/Overpass-regular.fntdata"/><Relationship Id="rId28" Type="http://schemas.openxmlformats.org/officeDocument/2006/relationships/font" Target="fonts/Overpass-boldItalic.fntdata"/><Relationship Id="rId27" Type="http://schemas.openxmlformats.org/officeDocument/2006/relationships/font" Target="fonts/Overpas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ldStandardT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ldStandardTT-italic.fntdata"/><Relationship Id="rId30" Type="http://schemas.openxmlformats.org/officeDocument/2006/relationships/font" Target="fonts/OldStandardTT-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8d5a542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8d5a542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Finally we could obtain three groups which had highest response rates. Response rate is the proportion of people within the group buying the product after contact.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First is students who are majorly single with the highest response rate of 31%</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Secondly senior people who are married and retired with the second highest response rate of 25.72%</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Thirdly relatively young people, who are single and well educated with third highest response rate of 12.70%</a:t>
            </a:r>
            <a:endParaRPr sz="10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Response rate = sum(y) / number of people in the group; y is dependent variable, y=1 means the client decided to buy product after contact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1f7af19f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1f7af19f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 phone banker's hourly wage is 18 dollars on average, and we suppose that each banker spends 20 minutes with each customer, thus leading the cost to  dollars per contact. Furthermore, the most frequent term deposit minimum is $1,000, with banks typically earning 4 to 5% on each dollar deposited. As a result, we choose a revenue of $40.</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ba4f9220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ba4f9220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8de8106a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8de8106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ld Standard TT"/>
                <a:ea typeface="Old Standard TT"/>
                <a:cs typeface="Old Standard TT"/>
                <a:sym typeface="Old Standard TT"/>
              </a:rPr>
              <a:t>Our analysis insights and recommendations will bring the bank at least 3 positive implications. </a:t>
            </a:r>
            <a:endParaRPr sz="1200">
              <a:solidFill>
                <a:schemeClr val="dk1"/>
              </a:solidFill>
              <a:latin typeface="Old Standard TT"/>
              <a:ea typeface="Old Standard TT"/>
              <a:cs typeface="Old Standard TT"/>
              <a:sym typeface="Old Standard T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latin typeface="Old Standard TT"/>
                <a:ea typeface="Old Standard TT"/>
                <a:cs typeface="Old Standard TT"/>
                <a:sym typeface="Old Standard TT"/>
              </a:rPr>
              <a:t>Firstly, </a:t>
            </a:r>
            <a:r>
              <a:rPr lang="en" sz="1200">
                <a:solidFill>
                  <a:schemeClr val="dk1"/>
                </a:solidFill>
                <a:latin typeface="Old Standard TT"/>
                <a:ea typeface="Old Standard TT"/>
                <a:cs typeface="Old Standard TT"/>
                <a:sym typeface="Old Standard TT"/>
              </a:rPr>
              <a:t>By targeting and reaching out to the right customers, the bank does not need to waste time on doing campaigns for customers who are not likely to subscribe for the term deposits. The bank can invest the time and put more effort more into how to turn the target customers to subscribe for the term deposits, such as designing a better marketing campaigns. </a:t>
            </a:r>
            <a:endParaRPr sz="1200">
              <a:solidFill>
                <a:schemeClr val="dk1"/>
              </a:solidFill>
              <a:latin typeface="Old Standard TT"/>
              <a:ea typeface="Old Standard TT"/>
              <a:cs typeface="Old Standard TT"/>
              <a:sym typeface="Old Standard TT"/>
            </a:endParaRPr>
          </a:p>
          <a:p>
            <a:pPr indent="-304800" lvl="0" marL="457200" rtl="0" algn="l">
              <a:lnSpc>
                <a:spcPct val="115000"/>
              </a:lnSpc>
              <a:spcBef>
                <a:spcPts val="0"/>
              </a:spcBef>
              <a:spcAft>
                <a:spcPts val="0"/>
              </a:spcAft>
              <a:buClr>
                <a:schemeClr val="dk1"/>
              </a:buClr>
              <a:buSzPts val="1200"/>
              <a:buFont typeface="Old Standard TT"/>
              <a:buChar char="●"/>
            </a:pPr>
            <a:r>
              <a:rPr lang="en" sz="1200">
                <a:solidFill>
                  <a:schemeClr val="dk1"/>
                </a:solidFill>
                <a:latin typeface="Old Standard TT"/>
                <a:ea typeface="Old Standard TT"/>
                <a:cs typeface="Old Standard TT"/>
                <a:sym typeface="Old Standard TT"/>
              </a:rPr>
              <a:t>Secondly, telephonic marketing campaigns incur a quite high of marketing cost. By targeting the right customers, with a well-designed marketing campaigns, the bank can get higher response rates. So, the bank can generate more revenue, and can bring higher net profit. Furthermore, based on our analysis, we can also determine the sweet spot beyond which the profit falls. So, the bank will not undergone a situation where the revenue is constant while the marketing cost keeps rising. </a:t>
            </a:r>
            <a:endParaRPr sz="1200">
              <a:solidFill>
                <a:schemeClr val="dk1"/>
              </a:solidFill>
              <a:latin typeface="Old Standard TT"/>
              <a:ea typeface="Old Standard TT"/>
              <a:cs typeface="Old Standard TT"/>
              <a:sym typeface="Old Standard TT"/>
            </a:endParaRPr>
          </a:p>
          <a:p>
            <a:pPr indent="-304800" lvl="0" marL="457200" rtl="0" algn="l">
              <a:lnSpc>
                <a:spcPct val="115000"/>
              </a:lnSpc>
              <a:spcBef>
                <a:spcPts val="0"/>
              </a:spcBef>
              <a:spcAft>
                <a:spcPts val="0"/>
              </a:spcAft>
              <a:buClr>
                <a:schemeClr val="dk1"/>
              </a:buClr>
              <a:buSzPts val="1200"/>
              <a:buFont typeface="Old Standard TT"/>
              <a:buChar char="●"/>
            </a:pPr>
            <a:r>
              <a:rPr lang="en" sz="1200">
                <a:solidFill>
                  <a:schemeClr val="dk1"/>
                </a:solidFill>
                <a:latin typeface="Old Standard TT"/>
                <a:ea typeface="Old Standard TT"/>
                <a:cs typeface="Old Standard TT"/>
                <a:sym typeface="Old Standard TT"/>
              </a:rPr>
              <a:t>Lastly, By doing marketing analytics, the bank can always generate data and get the latest trend of the telephonic marketing campaign results. So, the bank can keep analyzing and improving its marketing strategy based on the marketing analysis results. </a:t>
            </a:r>
            <a:endParaRPr sz="1200">
              <a:solidFill>
                <a:schemeClr val="dk1"/>
              </a:solidFill>
              <a:latin typeface="Old Standard TT"/>
              <a:ea typeface="Old Standard TT"/>
              <a:cs typeface="Old Standard TT"/>
              <a:sym typeface="Old Standard T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1f7af19f2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1f7af19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473649752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47364975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8d5a53d48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8d5a53d4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92464c3c8_1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92464c3c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21f7af19f2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21f7af19f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2473649752_0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247364975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verpass"/>
              <a:buAutoNum type="arabicPeriod"/>
            </a:pPr>
            <a:r>
              <a:rPr lang="en" sz="1200">
                <a:solidFill>
                  <a:schemeClr val="dk1"/>
                </a:solidFill>
                <a:latin typeface="Overpass"/>
                <a:ea typeface="Overpass"/>
                <a:cs typeface="Overpass"/>
                <a:sym typeface="Overpass"/>
              </a:rPr>
              <a:t>Now, the question is, why marketing analytics important in this project?</a:t>
            </a:r>
            <a:endParaRPr sz="1200">
              <a:solidFill>
                <a:schemeClr val="dk1"/>
              </a:solidFill>
              <a:latin typeface="Overpass"/>
              <a:ea typeface="Overpass"/>
              <a:cs typeface="Overpass"/>
              <a:sym typeface="Overpass"/>
            </a:endParaRPr>
          </a:p>
          <a:p>
            <a:pPr indent="-304800" lvl="0" marL="457200" rtl="0" algn="l">
              <a:spcBef>
                <a:spcPts val="0"/>
              </a:spcBef>
              <a:spcAft>
                <a:spcPts val="0"/>
              </a:spcAft>
              <a:buClr>
                <a:schemeClr val="dk1"/>
              </a:buClr>
              <a:buSzPts val="1200"/>
              <a:buFont typeface="Overpass"/>
              <a:buAutoNum type="arabicPeriod"/>
            </a:pPr>
            <a:r>
              <a:rPr lang="en" sz="1200">
                <a:solidFill>
                  <a:schemeClr val="dk1"/>
                </a:solidFill>
                <a:latin typeface="Overpass"/>
                <a:ea typeface="Overpass"/>
                <a:cs typeface="Overpass"/>
                <a:sym typeface="Overpass"/>
              </a:rPr>
              <a:t>In our case, our focus is customers; and our customers is the </a:t>
            </a:r>
            <a:r>
              <a:rPr b="1" lang="en" sz="1200">
                <a:solidFill>
                  <a:schemeClr val="dk1"/>
                </a:solidFill>
                <a:latin typeface="Overpass"/>
                <a:ea typeface="Overpass"/>
                <a:cs typeface="Overpass"/>
                <a:sym typeface="Overpass"/>
              </a:rPr>
              <a:t>people who is willing to subscribe the term deposits from the telephone marketing campaign. </a:t>
            </a:r>
            <a:endParaRPr b="1" sz="1200">
              <a:solidFill>
                <a:schemeClr val="dk1"/>
              </a:solidFill>
              <a:latin typeface="Overpass"/>
              <a:ea typeface="Overpass"/>
              <a:cs typeface="Overpass"/>
              <a:sym typeface="Overpass"/>
            </a:endParaRPr>
          </a:p>
          <a:p>
            <a:pPr indent="-304800" lvl="0" marL="457200" rtl="0" algn="l">
              <a:spcBef>
                <a:spcPts val="0"/>
              </a:spcBef>
              <a:spcAft>
                <a:spcPts val="0"/>
              </a:spcAft>
              <a:buClr>
                <a:schemeClr val="dk1"/>
              </a:buClr>
              <a:buSzPts val="1200"/>
              <a:buAutoNum type="arabicPeriod"/>
            </a:pPr>
            <a:r>
              <a:rPr lang="en" sz="1200">
                <a:solidFill>
                  <a:schemeClr val="dk1"/>
                </a:solidFill>
                <a:latin typeface="Overpass"/>
                <a:ea typeface="Overpass"/>
                <a:cs typeface="Overpass"/>
                <a:sym typeface="Overpass"/>
              </a:rPr>
              <a:t>And  to reach our goal, we need to implement marketing strategy.</a:t>
            </a:r>
            <a:endParaRPr sz="1200">
              <a:solidFill>
                <a:schemeClr val="dk1"/>
              </a:solidFill>
              <a:latin typeface="Overpass"/>
              <a:ea typeface="Overpass"/>
              <a:cs typeface="Overpass"/>
              <a:sym typeface="Overpass"/>
            </a:endParaRPr>
          </a:p>
          <a:p>
            <a:pPr indent="0" lvl="0" marL="457200" rtl="0" algn="l">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 First, Segmentation: we need to classify people whose </a:t>
            </a:r>
            <a:r>
              <a:rPr b="1" lang="en" sz="1200">
                <a:solidFill>
                  <a:schemeClr val="dk1"/>
                </a:solidFill>
                <a:latin typeface="Overpass"/>
                <a:ea typeface="Overpass"/>
                <a:cs typeface="Overpass"/>
                <a:sym typeface="Overpass"/>
              </a:rPr>
              <a:t>needs within-group are similar </a:t>
            </a:r>
            <a:r>
              <a:rPr lang="en" sz="1200">
                <a:solidFill>
                  <a:schemeClr val="dk1"/>
                </a:solidFill>
                <a:latin typeface="Overpass"/>
                <a:ea typeface="Overpass"/>
                <a:cs typeface="Overpass"/>
                <a:sym typeface="Overpass"/>
              </a:rPr>
              <a:t>&amp;</a:t>
            </a:r>
            <a:r>
              <a:rPr b="1" lang="en" sz="1200">
                <a:solidFill>
                  <a:schemeClr val="dk1"/>
                </a:solidFill>
                <a:latin typeface="Overpass"/>
                <a:ea typeface="Overpass"/>
                <a:cs typeface="Overpass"/>
                <a:sym typeface="Overpass"/>
              </a:rPr>
              <a:t> whose needs between groups are different</a:t>
            </a:r>
            <a:r>
              <a:rPr lang="en" sz="1200">
                <a:solidFill>
                  <a:schemeClr val="dk1"/>
                </a:solidFill>
                <a:latin typeface="Overpass"/>
                <a:ea typeface="Overpass"/>
                <a:cs typeface="Overpass"/>
                <a:sym typeface="Overpass"/>
              </a:rPr>
              <a:t>. In our case, we use demographic and psychographic information. </a:t>
            </a:r>
            <a:endParaRPr sz="1200">
              <a:solidFill>
                <a:schemeClr val="dk1"/>
              </a:solidFill>
              <a:latin typeface="Overpass"/>
              <a:ea typeface="Overpass"/>
              <a:cs typeface="Overpass"/>
              <a:sym typeface="Overpass"/>
            </a:endParaRPr>
          </a:p>
          <a:p>
            <a:pPr indent="-304800" lvl="1" marL="914400" rtl="0" algn="l">
              <a:spcBef>
                <a:spcPts val="0"/>
              </a:spcBef>
              <a:spcAft>
                <a:spcPts val="0"/>
              </a:spcAft>
              <a:buClr>
                <a:schemeClr val="dk1"/>
              </a:buClr>
              <a:buSzPts val="1200"/>
              <a:buAutoNum type="alphaLcPeriod"/>
            </a:pPr>
            <a:r>
              <a:rPr lang="en" sz="1200">
                <a:solidFill>
                  <a:schemeClr val="dk1"/>
                </a:solidFill>
                <a:latin typeface="Overpass"/>
                <a:ea typeface="Overpass"/>
                <a:cs typeface="Overpass"/>
                <a:sym typeface="Overpass"/>
              </a:rPr>
              <a:t>The Demographic information includes age, type of jobs, marital status, and education.</a:t>
            </a:r>
            <a:endParaRPr sz="1200">
              <a:solidFill>
                <a:schemeClr val="dk1"/>
              </a:solidFill>
              <a:latin typeface="Overpass"/>
              <a:ea typeface="Overpass"/>
              <a:cs typeface="Overpass"/>
              <a:sym typeface="Overpass"/>
            </a:endParaRPr>
          </a:p>
          <a:p>
            <a:pPr indent="-304800" lvl="1" marL="914400" rtl="0" algn="l">
              <a:spcBef>
                <a:spcPts val="0"/>
              </a:spcBef>
              <a:spcAft>
                <a:spcPts val="0"/>
              </a:spcAft>
              <a:buClr>
                <a:schemeClr val="dk1"/>
              </a:buClr>
              <a:buSzPts val="1200"/>
              <a:buAutoNum type="alphaLcPeriod"/>
            </a:pPr>
            <a:r>
              <a:rPr lang="en" sz="1200">
                <a:solidFill>
                  <a:schemeClr val="dk1"/>
                </a:solidFill>
                <a:latin typeface="Overpass"/>
                <a:ea typeface="Overpass"/>
                <a:cs typeface="Overpass"/>
                <a:sym typeface="Overpass"/>
              </a:rPr>
              <a:t>The Psychographic information includes credit default status, housing loan, and personal loan.</a:t>
            </a:r>
            <a:endParaRPr sz="1200">
              <a:solidFill>
                <a:schemeClr val="dk1"/>
              </a:solidFill>
              <a:latin typeface="Overpass"/>
              <a:ea typeface="Overpass"/>
              <a:cs typeface="Overpass"/>
              <a:sym typeface="Overpass"/>
            </a:endParaRPr>
          </a:p>
          <a:p>
            <a:pPr indent="0" lvl="0" marL="457200" rtl="0" algn="l">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 Second, Targeting: we need to identify which group of people who can be reached </a:t>
            </a:r>
            <a:r>
              <a:rPr b="1" lang="en" sz="1200">
                <a:solidFill>
                  <a:schemeClr val="dk1"/>
                </a:solidFill>
                <a:latin typeface="Overpass"/>
                <a:ea typeface="Overpass"/>
                <a:cs typeface="Overpass"/>
                <a:sym typeface="Overpass"/>
              </a:rPr>
              <a:t>profitably. </a:t>
            </a:r>
            <a:endParaRPr b="1" sz="1200">
              <a:solidFill>
                <a:schemeClr val="dk1"/>
              </a:solidFill>
              <a:latin typeface="Overpass"/>
              <a:ea typeface="Overpass"/>
              <a:cs typeface="Overpass"/>
              <a:sym typeface="Overpass"/>
            </a:endParaRPr>
          </a:p>
          <a:p>
            <a:pPr indent="0" lvl="0" marL="457200" rtl="0" algn="l">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We need to Identify the customers who are</a:t>
            </a:r>
            <a:r>
              <a:rPr lang="en" sz="1200">
                <a:solidFill>
                  <a:schemeClr val="dk1"/>
                </a:solidFill>
                <a:latin typeface="Overpass"/>
                <a:ea typeface="Overpass"/>
                <a:cs typeface="Overpass"/>
                <a:sym typeface="Overpass"/>
              </a:rPr>
              <a:t> most likely to convert /subscribe the term deposits, even before doing the marketing campaign.</a:t>
            </a:r>
            <a:endParaRPr sz="1200">
              <a:solidFill>
                <a:schemeClr val="dk1"/>
              </a:solidFill>
              <a:latin typeface="Overpass"/>
              <a:ea typeface="Overpass"/>
              <a:cs typeface="Overpass"/>
              <a:sym typeface="Overpass"/>
            </a:endParaRPr>
          </a:p>
          <a:p>
            <a:pPr indent="0" lvl="0" marL="457200" rtl="0" algn="l">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 Third, Positioning: in this case, we use a </a:t>
            </a:r>
            <a:r>
              <a:rPr b="1" lang="en" sz="1200">
                <a:solidFill>
                  <a:schemeClr val="dk1"/>
                </a:solidFill>
                <a:latin typeface="Overpass"/>
                <a:ea typeface="Overpass"/>
                <a:cs typeface="Overpass"/>
                <a:sym typeface="Overpass"/>
              </a:rPr>
              <a:t>focus marketing program</a:t>
            </a:r>
            <a:r>
              <a:rPr lang="en" sz="1200">
                <a:solidFill>
                  <a:schemeClr val="dk1"/>
                </a:solidFill>
                <a:latin typeface="Overpass"/>
                <a:ea typeface="Overpass"/>
                <a:cs typeface="Overpass"/>
                <a:sym typeface="Overpass"/>
              </a:rPr>
              <a:t> of telephonic marketing campaigns because it is proven as the most effective way to reach people</a:t>
            </a:r>
            <a:endParaRPr sz="1200">
              <a:solidFill>
                <a:schemeClr val="dk1"/>
              </a:solidFill>
              <a:latin typeface="Overpass"/>
              <a:ea typeface="Overpass"/>
              <a:cs typeface="Overpass"/>
              <a:sym typeface="Overpass"/>
            </a:endParaRPr>
          </a:p>
          <a:p>
            <a:pPr indent="-304800" lvl="0" marL="457200" rtl="0" algn="l">
              <a:spcBef>
                <a:spcPts val="0"/>
              </a:spcBef>
              <a:spcAft>
                <a:spcPts val="0"/>
              </a:spcAft>
              <a:buClr>
                <a:schemeClr val="dk1"/>
              </a:buClr>
              <a:buSzPts val="1200"/>
              <a:buFont typeface="Overpass"/>
              <a:buAutoNum type="arabicPeriod"/>
            </a:pPr>
            <a:r>
              <a:rPr lang="en" sz="1200">
                <a:solidFill>
                  <a:schemeClr val="dk1"/>
                </a:solidFill>
                <a:latin typeface="Overpass"/>
                <a:ea typeface="Overpass"/>
                <a:cs typeface="Overpass"/>
                <a:sym typeface="Overpass"/>
              </a:rPr>
              <a:t>For the tactics, this case uses promotion. During the telephonic marketing campaign, the bankers </a:t>
            </a:r>
            <a:r>
              <a:rPr b="1" lang="en" sz="1200">
                <a:solidFill>
                  <a:schemeClr val="dk1"/>
                </a:solidFill>
                <a:latin typeface="Overpass"/>
                <a:ea typeface="Overpass"/>
                <a:cs typeface="Overpass"/>
                <a:sym typeface="Overpass"/>
              </a:rPr>
              <a:t>promote the benefits of subscribe the term deposits</a:t>
            </a:r>
            <a:endParaRPr b="1" sz="1200">
              <a:solidFill>
                <a:schemeClr val="dk1"/>
              </a:solidFill>
              <a:latin typeface="Overpass"/>
              <a:ea typeface="Overpass"/>
              <a:cs typeface="Overpass"/>
              <a:sym typeface="Overpass"/>
            </a:endParaRPr>
          </a:p>
          <a:p>
            <a:pPr indent="-304800" lvl="0" marL="457200" rtl="0" algn="l">
              <a:spcBef>
                <a:spcPts val="0"/>
              </a:spcBef>
              <a:spcAft>
                <a:spcPts val="0"/>
              </a:spcAft>
              <a:buClr>
                <a:schemeClr val="dk1"/>
              </a:buClr>
              <a:buSzPts val="1200"/>
              <a:buFont typeface="Overpass"/>
              <a:buAutoNum type="arabicPeriod"/>
            </a:pPr>
            <a:r>
              <a:rPr b="1" lang="en" sz="1200">
                <a:solidFill>
                  <a:schemeClr val="dk1"/>
                </a:solidFill>
                <a:latin typeface="Overpass"/>
                <a:ea typeface="Overpass"/>
                <a:cs typeface="Overpass"/>
                <a:sym typeface="Overpass"/>
              </a:rPr>
              <a:t>THEREFORE, IN ORDER TO TARGET THE RIGHT CUSTOMERS TO MAKE OUR MARKETING CAMPAIGN EFFECTIVE, WE NEED MARKETING ANALYTICS.</a:t>
            </a:r>
            <a:endParaRPr b="1"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1f7af19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1f7af19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Response rate: </a:t>
            </a:r>
            <a:r>
              <a:rPr lang="en" sz="1200">
                <a:solidFill>
                  <a:schemeClr val="dk1"/>
                </a:solidFill>
                <a:latin typeface="Times New Roman"/>
                <a:ea typeface="Times New Roman"/>
                <a:cs typeface="Times New Roman"/>
                <a:sym typeface="Times New Roman"/>
              </a:rPr>
              <a:t>the proportion of people within the group buying the product after contact.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rPr>
              <a:t>Response rate = sum(y) / number of people in the group; y is dependent variable, y=1 means the client decided to buy product after contact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8d5a53d4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8d5a53d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https://online.stat.psu.edu/stat462/node/180/#:~:text=The%20general%20rule%20of%20thumb,of%20serious%20multicollinearity%20requiring%20correction.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8d5a53d48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8d5a53d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https://stats.stackexchange.com/questions/82105/mcfaddens-pseudo-r2-interpretation#:~:text=A%20rule%20of%20thumb%20that,isn't%20particularly%20strong%20either.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473649752_0_1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47364975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14.jp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Recommendation</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Team 9 (The Profit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Agatha Putri, Antonius Raharja, Esther Pan, Sumeet Duddagi, Yongjun Kim, Xiao Xiao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graphicFrame>
        <p:nvGraphicFramePr>
          <p:cNvPr id="143" name="Google Shape;143;p22"/>
          <p:cNvGraphicFramePr/>
          <p:nvPr/>
        </p:nvGraphicFramePr>
        <p:xfrm>
          <a:off x="715800" y="2969840"/>
          <a:ext cx="3000000" cy="3000000"/>
        </p:xfrm>
        <a:graphic>
          <a:graphicData uri="http://schemas.openxmlformats.org/drawingml/2006/table">
            <a:tbl>
              <a:tblPr>
                <a:noFill/>
                <a:tableStyleId>{C4E577DE-8F1C-42C1-8B73-29C6EEF72ADC}</a:tableStyleId>
              </a:tblPr>
              <a:tblGrid>
                <a:gridCol w="1214850"/>
                <a:gridCol w="590650"/>
                <a:gridCol w="847925"/>
                <a:gridCol w="1094975"/>
                <a:gridCol w="1087475"/>
                <a:gridCol w="1061175"/>
                <a:gridCol w="996450"/>
              </a:tblGrid>
              <a:tr h="649725">
                <a:tc>
                  <a:txBody>
                    <a:bodyPr/>
                    <a:lstStyle/>
                    <a:p>
                      <a:pPr indent="0" lvl="0" marL="0" rtl="0" algn="ctr">
                        <a:spcBef>
                          <a:spcPts val="0"/>
                        </a:spcBef>
                        <a:spcAft>
                          <a:spcPts val="0"/>
                        </a:spcAft>
                        <a:buNone/>
                      </a:pPr>
                      <a:r>
                        <a:rPr b="1" lang="en" sz="800"/>
                        <a:t>Young, single, post secondary educated</a:t>
                      </a:r>
                      <a:endParaRPr b="1" sz="800"/>
                    </a:p>
                    <a:p>
                      <a:pPr indent="0" lvl="0" marL="0" rtl="0" algn="ctr">
                        <a:spcBef>
                          <a:spcPts val="0"/>
                        </a:spcBef>
                        <a:spcAft>
                          <a:spcPts val="0"/>
                        </a:spcAft>
                        <a:buNone/>
                      </a:pPr>
                      <a:r>
                        <a:rPr b="1" lang="en" sz="800"/>
                        <a:t>(</a:t>
                      </a:r>
                      <a:r>
                        <a:rPr b="1" lang="en" sz="800">
                          <a:solidFill>
                            <a:schemeClr val="dk1"/>
                          </a:solidFill>
                        </a:rPr>
                        <a:t>10,314</a:t>
                      </a:r>
                      <a:r>
                        <a:rPr b="1" lang="en" sz="800"/>
                        <a:t>)</a:t>
                      </a:r>
                      <a:endParaRPr b="1"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t>33</a:t>
                      </a:r>
                      <a:endParaRPr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solidFill>
                            <a:schemeClr val="dk1"/>
                          </a:solidFill>
                        </a:rPr>
                        <a:t>Admin</a:t>
                      </a:r>
                      <a:endParaRPr sz="800">
                        <a:solidFill>
                          <a:schemeClr val="dk1"/>
                        </a:solidFill>
                      </a:endParaRPr>
                    </a:p>
                    <a:p>
                      <a:pPr indent="0" lvl="0" marL="0" rtl="0" algn="ctr">
                        <a:spcBef>
                          <a:spcPts val="0"/>
                        </a:spcBef>
                        <a:spcAft>
                          <a:spcPts val="0"/>
                        </a:spcAft>
                        <a:buNone/>
                      </a:pPr>
                      <a:r>
                        <a:rPr lang="en" sz="800">
                          <a:solidFill>
                            <a:schemeClr val="dk1"/>
                          </a:solidFill>
                        </a:rPr>
                        <a:t>(37.42%)</a:t>
                      </a:r>
                      <a:endParaRPr sz="800"/>
                    </a:p>
                    <a:p>
                      <a:pPr indent="0" lvl="0" marL="0" rtl="0" algn="ctr">
                        <a:spcBef>
                          <a:spcPts val="0"/>
                        </a:spcBef>
                        <a:spcAft>
                          <a:spcPts val="0"/>
                        </a:spcAft>
                        <a:buNone/>
                      </a:pPr>
                      <a:r>
                        <a:rPr lang="en" sz="800">
                          <a:solidFill>
                            <a:schemeClr val="dk1"/>
                          </a:solidFill>
                        </a:rPr>
                        <a:t>Technician</a:t>
                      </a:r>
                      <a:endParaRPr sz="800">
                        <a:solidFill>
                          <a:schemeClr val="dk1"/>
                        </a:solidFill>
                      </a:endParaRPr>
                    </a:p>
                    <a:p>
                      <a:pPr indent="0" lvl="0" marL="0" rtl="0" algn="ctr">
                        <a:spcBef>
                          <a:spcPts val="0"/>
                        </a:spcBef>
                        <a:spcAft>
                          <a:spcPts val="0"/>
                        </a:spcAft>
                        <a:buNone/>
                      </a:pPr>
                      <a:r>
                        <a:rPr lang="en" sz="800">
                          <a:solidFill>
                            <a:schemeClr val="dk1"/>
                          </a:solidFill>
                        </a:rPr>
                        <a:t>(22.16%)</a:t>
                      </a:r>
                      <a:endParaRPr sz="800">
                        <a:solidFill>
                          <a:schemeClr val="dk1"/>
                        </a:solidFill>
                      </a:endParaRPr>
                    </a:p>
                  </a:txBody>
                  <a:tcPr marT="91425" marB="91425" marR="91425" marL="91425">
                    <a:solidFill>
                      <a:schemeClr val="accent1"/>
                    </a:solidFill>
                  </a:tcPr>
                </a:tc>
                <a:tc>
                  <a:txBody>
                    <a:bodyPr/>
                    <a:lstStyle/>
                    <a:p>
                      <a:pPr indent="0" lvl="0" marL="0" rtl="0" algn="ctr">
                        <a:spcBef>
                          <a:spcPts val="0"/>
                        </a:spcBef>
                        <a:spcAft>
                          <a:spcPts val="0"/>
                        </a:spcAft>
                        <a:buNone/>
                      </a:pPr>
                      <a:r>
                        <a:rPr lang="en" sz="800"/>
                        <a:t>Single</a:t>
                      </a:r>
                      <a:endParaRPr sz="800"/>
                    </a:p>
                    <a:p>
                      <a:pPr indent="0" lvl="0" marL="0" rtl="0" algn="ctr">
                        <a:spcBef>
                          <a:spcPts val="0"/>
                        </a:spcBef>
                        <a:spcAft>
                          <a:spcPts val="0"/>
                        </a:spcAft>
                        <a:buNone/>
                      </a:pPr>
                      <a:r>
                        <a:rPr lang="en" sz="800"/>
                        <a:t>(99.29%)</a:t>
                      </a:r>
                      <a:endParaRPr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t>University</a:t>
                      </a:r>
                      <a:endParaRPr sz="800"/>
                    </a:p>
                    <a:p>
                      <a:pPr indent="0" lvl="0" marL="0" rtl="0" algn="ctr">
                        <a:spcBef>
                          <a:spcPts val="0"/>
                        </a:spcBef>
                        <a:spcAft>
                          <a:spcPts val="0"/>
                        </a:spcAft>
                        <a:buNone/>
                      </a:pPr>
                      <a:r>
                        <a:rPr lang="en" sz="800"/>
                        <a:t>(41.89%)</a:t>
                      </a:r>
                      <a:endParaRPr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t>No</a:t>
                      </a:r>
                      <a:endParaRPr sz="800"/>
                    </a:p>
                    <a:p>
                      <a:pPr indent="0" lvl="0" marL="0" rtl="0" algn="ctr">
                        <a:spcBef>
                          <a:spcPts val="0"/>
                        </a:spcBef>
                        <a:spcAft>
                          <a:spcPts val="0"/>
                        </a:spcAft>
                        <a:buNone/>
                      </a:pPr>
                      <a:r>
                        <a:rPr lang="en" sz="800"/>
                        <a:t>(88.38%)</a:t>
                      </a:r>
                      <a:endParaRPr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highlight>
                            <a:srgbClr val="FFFF00"/>
                          </a:highlight>
                        </a:rPr>
                        <a:t>12.70%</a:t>
                      </a:r>
                      <a:endParaRPr sz="800">
                        <a:highlight>
                          <a:srgbClr val="FFFF00"/>
                        </a:highlight>
                      </a:endParaRPr>
                    </a:p>
                  </a:txBody>
                  <a:tcPr marT="91425" marB="91425" marR="91425" marL="91425">
                    <a:solidFill>
                      <a:schemeClr val="accent1"/>
                    </a:solidFill>
                  </a:tcPr>
                </a:tc>
              </a:tr>
              <a:tr h="649725">
                <a:tc>
                  <a:txBody>
                    <a:bodyPr/>
                    <a:lstStyle/>
                    <a:p>
                      <a:pPr indent="0" lvl="0" marL="0" rtl="0" algn="ctr">
                        <a:spcBef>
                          <a:spcPts val="0"/>
                        </a:spcBef>
                        <a:spcAft>
                          <a:spcPts val="0"/>
                        </a:spcAft>
                        <a:buNone/>
                      </a:pPr>
                      <a:r>
                        <a:rPr b="1" lang="en" sz="800"/>
                        <a:t>Senior, retired, married </a:t>
                      </a:r>
                      <a:endParaRPr b="1" sz="800"/>
                    </a:p>
                    <a:p>
                      <a:pPr indent="0" lvl="0" marL="0" rtl="0" algn="ctr">
                        <a:spcBef>
                          <a:spcPts val="0"/>
                        </a:spcBef>
                        <a:spcAft>
                          <a:spcPts val="0"/>
                        </a:spcAft>
                        <a:buNone/>
                      </a:pPr>
                      <a:r>
                        <a:rPr b="1" lang="en" sz="800"/>
                        <a:t>(</a:t>
                      </a:r>
                      <a:r>
                        <a:rPr b="1" lang="en" sz="800">
                          <a:solidFill>
                            <a:schemeClr val="dk1"/>
                          </a:solidFill>
                        </a:rPr>
                        <a:t>1,711</a:t>
                      </a:r>
                      <a:r>
                        <a:rPr b="1" lang="en" sz="800"/>
                        <a:t>)</a:t>
                      </a:r>
                      <a:endParaRPr b="1" sz="800"/>
                    </a:p>
                  </a:txBody>
                  <a:tcPr marT="91425" marB="91425" marR="91425" marL="91425"/>
                </a:tc>
                <a:tc>
                  <a:txBody>
                    <a:bodyPr/>
                    <a:lstStyle/>
                    <a:p>
                      <a:pPr indent="0" lvl="0" marL="0" rtl="0" algn="ctr">
                        <a:spcBef>
                          <a:spcPts val="0"/>
                        </a:spcBef>
                        <a:spcAft>
                          <a:spcPts val="0"/>
                        </a:spcAft>
                        <a:buNone/>
                      </a:pPr>
                      <a:r>
                        <a:rPr lang="en" sz="800"/>
                        <a:t>62</a:t>
                      </a:r>
                      <a:endParaRPr sz="800"/>
                    </a:p>
                  </a:txBody>
                  <a:tcPr marT="91425" marB="91425" marR="91425" marL="91425"/>
                </a:tc>
                <a:tc>
                  <a:txBody>
                    <a:bodyPr/>
                    <a:lstStyle/>
                    <a:p>
                      <a:pPr indent="0" lvl="0" marL="0" rtl="0" algn="ctr">
                        <a:spcBef>
                          <a:spcPts val="0"/>
                        </a:spcBef>
                        <a:spcAft>
                          <a:spcPts val="0"/>
                        </a:spcAft>
                        <a:buNone/>
                      </a:pPr>
                      <a:r>
                        <a:rPr lang="en" sz="800">
                          <a:solidFill>
                            <a:schemeClr val="dk1"/>
                          </a:solidFill>
                        </a:rPr>
                        <a:t>Retired</a:t>
                      </a:r>
                      <a:endParaRPr sz="800">
                        <a:solidFill>
                          <a:schemeClr val="dk1"/>
                        </a:solidFill>
                      </a:endParaRPr>
                    </a:p>
                    <a:p>
                      <a:pPr indent="0" lvl="0" marL="0" rtl="0" algn="ctr">
                        <a:spcBef>
                          <a:spcPts val="0"/>
                        </a:spcBef>
                        <a:spcAft>
                          <a:spcPts val="0"/>
                        </a:spcAft>
                        <a:buNone/>
                      </a:pPr>
                      <a:r>
                        <a:rPr lang="en" sz="800">
                          <a:solidFill>
                            <a:schemeClr val="dk1"/>
                          </a:solidFill>
                        </a:rPr>
                        <a:t>(99.94%)</a:t>
                      </a:r>
                      <a:endParaRPr sz="800">
                        <a:solidFill>
                          <a:schemeClr val="dk1"/>
                        </a:solidFill>
                      </a:endParaRPr>
                    </a:p>
                    <a:p>
                      <a:pPr indent="0" lvl="0" marL="0" rtl="0" algn="ctr">
                        <a:spcBef>
                          <a:spcPts val="0"/>
                        </a:spcBef>
                        <a:spcAft>
                          <a:spcPts val="0"/>
                        </a:spcAft>
                        <a:buNone/>
                      </a:pPr>
                      <a:r>
                        <a:t/>
                      </a:r>
                      <a:endParaRPr sz="800"/>
                    </a:p>
                  </a:txBody>
                  <a:tcPr marT="91425" marB="91425" marR="91425" marL="91425"/>
                </a:tc>
                <a:tc>
                  <a:txBody>
                    <a:bodyPr/>
                    <a:lstStyle/>
                    <a:p>
                      <a:pPr indent="0" lvl="0" marL="0" rtl="0" algn="ctr">
                        <a:spcBef>
                          <a:spcPts val="0"/>
                        </a:spcBef>
                        <a:spcAft>
                          <a:spcPts val="0"/>
                        </a:spcAft>
                        <a:buNone/>
                      </a:pPr>
                      <a:r>
                        <a:rPr lang="en" sz="800"/>
                        <a:t>Married</a:t>
                      </a:r>
                      <a:endParaRPr sz="800"/>
                    </a:p>
                    <a:p>
                      <a:pPr indent="0" lvl="0" marL="0" rtl="0" algn="ctr">
                        <a:spcBef>
                          <a:spcPts val="0"/>
                        </a:spcBef>
                        <a:spcAft>
                          <a:spcPts val="0"/>
                        </a:spcAft>
                        <a:buNone/>
                      </a:pPr>
                      <a:r>
                        <a:rPr lang="en" sz="800"/>
                        <a:t>(74.93%)</a:t>
                      </a:r>
                      <a:endParaRPr sz="800"/>
                    </a:p>
                    <a:p>
                      <a:pPr indent="0" lvl="0" marL="0" rtl="0" algn="ctr">
                        <a:spcBef>
                          <a:spcPts val="0"/>
                        </a:spcBef>
                        <a:spcAft>
                          <a:spcPts val="0"/>
                        </a:spcAft>
                        <a:buNone/>
                      </a:pPr>
                      <a:r>
                        <a:rPr lang="en" sz="800"/>
                        <a:t>Divorced</a:t>
                      </a:r>
                      <a:endParaRPr sz="800"/>
                    </a:p>
                    <a:p>
                      <a:pPr indent="0" lvl="0" marL="0" rtl="0" algn="ctr">
                        <a:spcBef>
                          <a:spcPts val="0"/>
                        </a:spcBef>
                        <a:spcAft>
                          <a:spcPts val="0"/>
                        </a:spcAft>
                        <a:buNone/>
                      </a:pPr>
                      <a:r>
                        <a:rPr lang="en" sz="800"/>
                        <a:t>(20.57%)</a:t>
                      </a:r>
                      <a:endParaRPr sz="800"/>
                    </a:p>
                  </a:txBody>
                  <a:tcPr marT="91425" marB="91425" marR="91425" marL="91425"/>
                </a:tc>
                <a:tc>
                  <a:txBody>
                    <a:bodyPr/>
                    <a:lstStyle/>
                    <a:p>
                      <a:pPr indent="0" lvl="0" marL="0" rtl="0" algn="ctr">
                        <a:spcBef>
                          <a:spcPts val="0"/>
                        </a:spcBef>
                        <a:spcAft>
                          <a:spcPts val="0"/>
                        </a:spcAft>
                        <a:buNone/>
                      </a:pPr>
                      <a:r>
                        <a:rPr lang="en" sz="800"/>
                        <a:t>Basic.4y</a:t>
                      </a:r>
                      <a:endParaRPr sz="800"/>
                    </a:p>
                    <a:p>
                      <a:pPr indent="0" lvl="0" marL="0" rtl="0" algn="ctr">
                        <a:spcBef>
                          <a:spcPts val="0"/>
                        </a:spcBef>
                        <a:spcAft>
                          <a:spcPts val="0"/>
                        </a:spcAft>
                        <a:buNone/>
                      </a:pPr>
                      <a:r>
                        <a:rPr lang="en" sz="800"/>
                        <a:t>(41.26%)</a:t>
                      </a:r>
                      <a:endParaRPr sz="800"/>
                    </a:p>
                  </a:txBody>
                  <a:tcPr marT="91425" marB="91425" marR="91425" marL="91425"/>
                </a:tc>
                <a:tc>
                  <a:txBody>
                    <a:bodyPr/>
                    <a:lstStyle/>
                    <a:p>
                      <a:pPr indent="0" lvl="0" marL="0" rtl="0" algn="ctr">
                        <a:spcBef>
                          <a:spcPts val="0"/>
                        </a:spcBef>
                        <a:spcAft>
                          <a:spcPts val="0"/>
                        </a:spcAft>
                        <a:buNone/>
                      </a:pPr>
                      <a:r>
                        <a:rPr lang="en" sz="800"/>
                        <a:t>No</a:t>
                      </a:r>
                      <a:endParaRPr sz="800"/>
                    </a:p>
                    <a:p>
                      <a:pPr indent="0" lvl="0" marL="0" rtl="0" algn="ctr">
                        <a:spcBef>
                          <a:spcPts val="0"/>
                        </a:spcBef>
                        <a:spcAft>
                          <a:spcPts val="0"/>
                        </a:spcAft>
                        <a:buNone/>
                      </a:pPr>
                      <a:r>
                        <a:rPr lang="en" sz="800"/>
                        <a:t>(77.44%)</a:t>
                      </a:r>
                      <a:endParaRPr sz="800"/>
                    </a:p>
                  </a:txBody>
                  <a:tcPr marT="91425" marB="91425" marR="91425" marL="91425"/>
                </a:tc>
                <a:tc>
                  <a:txBody>
                    <a:bodyPr/>
                    <a:lstStyle/>
                    <a:p>
                      <a:pPr indent="0" lvl="0" marL="0" rtl="0" algn="ctr">
                        <a:spcBef>
                          <a:spcPts val="0"/>
                        </a:spcBef>
                        <a:spcAft>
                          <a:spcPts val="0"/>
                        </a:spcAft>
                        <a:buNone/>
                      </a:pPr>
                      <a:r>
                        <a:rPr lang="en" sz="800">
                          <a:highlight>
                            <a:srgbClr val="FFFF00"/>
                          </a:highlight>
                        </a:rPr>
                        <a:t>25.72%</a:t>
                      </a:r>
                      <a:endParaRPr sz="800">
                        <a:highlight>
                          <a:srgbClr val="FFFF00"/>
                        </a:highlight>
                      </a:endParaRPr>
                    </a:p>
                  </a:txBody>
                  <a:tcPr marT="91425" marB="91425" marR="91425" marL="91425"/>
                </a:tc>
              </a:tr>
              <a:tr h="591750">
                <a:tc>
                  <a:txBody>
                    <a:bodyPr/>
                    <a:lstStyle/>
                    <a:p>
                      <a:pPr indent="0" lvl="0" marL="0" rtl="0" algn="ctr">
                        <a:spcBef>
                          <a:spcPts val="0"/>
                        </a:spcBef>
                        <a:spcAft>
                          <a:spcPts val="0"/>
                        </a:spcAft>
                        <a:buNone/>
                      </a:pPr>
                      <a:r>
                        <a:rPr b="1" lang="en" sz="800"/>
                        <a:t>Student, single</a:t>
                      </a:r>
                      <a:endParaRPr b="1" sz="800"/>
                    </a:p>
                    <a:p>
                      <a:pPr indent="0" lvl="0" marL="0" rtl="0" algn="ctr">
                        <a:spcBef>
                          <a:spcPts val="0"/>
                        </a:spcBef>
                        <a:spcAft>
                          <a:spcPts val="0"/>
                        </a:spcAft>
                        <a:buNone/>
                      </a:pPr>
                      <a:r>
                        <a:rPr b="1" lang="en" sz="800"/>
                        <a:t>(</a:t>
                      </a:r>
                      <a:r>
                        <a:rPr b="1" lang="en" sz="800">
                          <a:solidFill>
                            <a:schemeClr val="dk1"/>
                          </a:solidFill>
                        </a:rPr>
                        <a:t>913</a:t>
                      </a:r>
                      <a:r>
                        <a:rPr b="1" lang="en" sz="800"/>
                        <a:t>)</a:t>
                      </a:r>
                      <a:endParaRPr b="1" sz="800"/>
                    </a:p>
                  </a:txBody>
                  <a:tcPr marT="91425" marB="91425" marR="91425" marL="91425"/>
                </a:tc>
                <a:tc>
                  <a:txBody>
                    <a:bodyPr/>
                    <a:lstStyle/>
                    <a:p>
                      <a:pPr indent="0" lvl="0" marL="0" rtl="0" algn="ctr">
                        <a:spcBef>
                          <a:spcPts val="0"/>
                        </a:spcBef>
                        <a:spcAft>
                          <a:spcPts val="0"/>
                        </a:spcAft>
                        <a:buNone/>
                      </a:pPr>
                      <a:r>
                        <a:rPr lang="en" sz="800"/>
                        <a:t>26</a:t>
                      </a:r>
                      <a:endParaRPr sz="800"/>
                    </a:p>
                  </a:txBody>
                  <a:tcPr marT="91425" marB="91425" marR="91425" marL="91425"/>
                </a:tc>
                <a:tc>
                  <a:txBody>
                    <a:bodyPr/>
                    <a:lstStyle/>
                    <a:p>
                      <a:pPr indent="0" lvl="0" marL="0" rtl="0" algn="ctr">
                        <a:spcBef>
                          <a:spcPts val="0"/>
                        </a:spcBef>
                        <a:spcAft>
                          <a:spcPts val="0"/>
                        </a:spcAft>
                        <a:buNone/>
                      </a:pPr>
                      <a:r>
                        <a:rPr lang="en" sz="800">
                          <a:solidFill>
                            <a:schemeClr val="dk1"/>
                          </a:solidFill>
                        </a:rPr>
                        <a:t>Student</a:t>
                      </a:r>
                      <a:endParaRPr sz="800">
                        <a:solidFill>
                          <a:schemeClr val="dk1"/>
                        </a:solidFill>
                      </a:endParaRPr>
                    </a:p>
                    <a:p>
                      <a:pPr indent="0" lvl="0" marL="0" rtl="0" algn="ctr">
                        <a:spcBef>
                          <a:spcPts val="0"/>
                        </a:spcBef>
                        <a:spcAft>
                          <a:spcPts val="0"/>
                        </a:spcAft>
                        <a:buNone/>
                      </a:pPr>
                      <a:r>
                        <a:rPr lang="en" sz="800">
                          <a:solidFill>
                            <a:schemeClr val="dk1"/>
                          </a:solidFill>
                        </a:rPr>
                        <a:t>(96.60%)</a:t>
                      </a:r>
                      <a:endParaRPr sz="800">
                        <a:solidFill>
                          <a:schemeClr val="dk1"/>
                        </a:solidFill>
                      </a:endParaRPr>
                    </a:p>
                    <a:p>
                      <a:pPr indent="0" lvl="0" marL="0" rtl="0" algn="ctr">
                        <a:spcBef>
                          <a:spcPts val="0"/>
                        </a:spcBef>
                        <a:spcAft>
                          <a:spcPts val="0"/>
                        </a:spcAft>
                        <a:buNone/>
                      </a:pPr>
                      <a:r>
                        <a:t/>
                      </a:r>
                      <a:endParaRPr sz="800"/>
                    </a:p>
                  </a:txBody>
                  <a:tcPr marT="91425" marB="91425" marR="91425" marL="91425"/>
                </a:tc>
                <a:tc>
                  <a:txBody>
                    <a:bodyPr/>
                    <a:lstStyle/>
                    <a:p>
                      <a:pPr indent="0" lvl="0" marL="0" rtl="0" algn="ctr">
                        <a:spcBef>
                          <a:spcPts val="0"/>
                        </a:spcBef>
                        <a:spcAft>
                          <a:spcPts val="0"/>
                        </a:spcAft>
                        <a:buNone/>
                      </a:pPr>
                      <a:r>
                        <a:rPr lang="en" sz="800"/>
                        <a:t>Single</a:t>
                      </a:r>
                      <a:endParaRPr sz="800"/>
                    </a:p>
                    <a:p>
                      <a:pPr indent="0" lvl="0" marL="0" rtl="0" algn="ctr">
                        <a:spcBef>
                          <a:spcPts val="0"/>
                        </a:spcBef>
                        <a:spcAft>
                          <a:spcPts val="0"/>
                        </a:spcAft>
                        <a:buNone/>
                      </a:pPr>
                      <a:r>
                        <a:rPr lang="en" sz="800"/>
                        <a:t>(93.76%)</a:t>
                      </a:r>
                      <a:endParaRPr sz="800"/>
                    </a:p>
                  </a:txBody>
                  <a:tcPr marT="91425" marB="91425" marR="91425" marL="91425"/>
                </a:tc>
                <a:tc>
                  <a:txBody>
                    <a:bodyPr/>
                    <a:lstStyle/>
                    <a:p>
                      <a:pPr indent="0" lvl="0" marL="0" rtl="0" algn="ctr">
                        <a:spcBef>
                          <a:spcPts val="0"/>
                        </a:spcBef>
                        <a:spcAft>
                          <a:spcPts val="0"/>
                        </a:spcAft>
                        <a:buNone/>
                      </a:pPr>
                      <a:r>
                        <a:rPr lang="en" sz="800"/>
                        <a:t>High school</a:t>
                      </a:r>
                      <a:endParaRPr sz="800"/>
                    </a:p>
                    <a:p>
                      <a:pPr indent="0" lvl="0" marL="0" rtl="0" algn="ctr">
                        <a:spcBef>
                          <a:spcPts val="0"/>
                        </a:spcBef>
                        <a:spcAft>
                          <a:spcPts val="0"/>
                        </a:spcAft>
                        <a:buNone/>
                      </a:pPr>
                      <a:r>
                        <a:rPr lang="en" sz="800"/>
                        <a:t>(58.16%)</a:t>
                      </a:r>
                      <a:endParaRPr sz="800"/>
                    </a:p>
                  </a:txBody>
                  <a:tcPr marT="91425" marB="91425" marR="91425" marL="91425"/>
                </a:tc>
                <a:tc>
                  <a:txBody>
                    <a:bodyPr/>
                    <a:lstStyle/>
                    <a:p>
                      <a:pPr indent="0" lvl="0" marL="0" rtl="0" algn="ctr">
                        <a:spcBef>
                          <a:spcPts val="0"/>
                        </a:spcBef>
                        <a:spcAft>
                          <a:spcPts val="0"/>
                        </a:spcAft>
                        <a:buNone/>
                      </a:pPr>
                      <a:r>
                        <a:rPr lang="en" sz="800"/>
                        <a:t>No</a:t>
                      </a:r>
                      <a:endParaRPr sz="800"/>
                    </a:p>
                    <a:p>
                      <a:pPr indent="0" lvl="0" marL="0" rtl="0" algn="ctr">
                        <a:spcBef>
                          <a:spcPts val="0"/>
                        </a:spcBef>
                        <a:spcAft>
                          <a:spcPts val="0"/>
                        </a:spcAft>
                        <a:buNone/>
                      </a:pPr>
                      <a:r>
                        <a:rPr lang="en" sz="800"/>
                        <a:t>(87.40%)</a:t>
                      </a:r>
                      <a:endParaRPr sz="800"/>
                    </a:p>
                  </a:txBody>
                  <a:tcPr marT="91425" marB="91425" marR="91425" marL="91425"/>
                </a:tc>
                <a:tc>
                  <a:txBody>
                    <a:bodyPr/>
                    <a:lstStyle/>
                    <a:p>
                      <a:pPr indent="0" lvl="0" marL="0" rtl="0" algn="ctr">
                        <a:spcBef>
                          <a:spcPts val="0"/>
                        </a:spcBef>
                        <a:spcAft>
                          <a:spcPts val="0"/>
                        </a:spcAft>
                        <a:buNone/>
                      </a:pPr>
                      <a:r>
                        <a:rPr lang="en" sz="800">
                          <a:highlight>
                            <a:srgbClr val="FFFF00"/>
                          </a:highlight>
                        </a:rPr>
                        <a:t>31.00%</a:t>
                      </a:r>
                      <a:endParaRPr sz="800">
                        <a:highlight>
                          <a:srgbClr val="FFFF00"/>
                        </a:highlight>
                      </a:endParaRPr>
                    </a:p>
                  </a:txBody>
                  <a:tcPr marT="91425" marB="91425" marR="91425" marL="91425"/>
                </a:tc>
              </a:tr>
            </a:tbl>
          </a:graphicData>
        </a:graphic>
      </p:graphicFrame>
      <p:sp>
        <p:nvSpPr>
          <p:cNvPr id="144" name="Google Shape;144;p22"/>
          <p:cNvSpPr txBox="1"/>
          <p:nvPr>
            <p:ph idx="4294967295" type="title"/>
          </p:nvPr>
        </p:nvSpPr>
        <p:spPr>
          <a:xfrm>
            <a:off x="184550" y="34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Findings</a:t>
            </a:r>
            <a:endParaRPr/>
          </a:p>
        </p:txBody>
      </p:sp>
      <p:sp>
        <p:nvSpPr>
          <p:cNvPr id="145" name="Google Shape;145;p22"/>
          <p:cNvSpPr txBox="1"/>
          <p:nvPr/>
        </p:nvSpPr>
        <p:spPr>
          <a:xfrm>
            <a:off x="0" y="518575"/>
            <a:ext cx="68883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Target groups</a:t>
            </a:r>
            <a:endParaRPr>
              <a:latin typeface="Old Standard TT"/>
              <a:ea typeface="Old Standard TT"/>
              <a:cs typeface="Old Standard TT"/>
              <a:sym typeface="Old Standard TT"/>
            </a:endParaRPr>
          </a:p>
          <a:p>
            <a:pPr indent="0" lvl="0" marL="457200" rtl="0" algn="l">
              <a:spcBef>
                <a:spcPts val="0"/>
              </a:spcBef>
              <a:spcAft>
                <a:spcPts val="0"/>
              </a:spcAft>
              <a:buNone/>
            </a:pPr>
            <a:r>
              <a:t/>
            </a:r>
            <a:endParaRPr>
              <a:latin typeface="Old Standard TT"/>
              <a:ea typeface="Old Standard TT"/>
              <a:cs typeface="Old Standard TT"/>
              <a:sym typeface="Old Standard TT"/>
            </a:endParaRPr>
          </a:p>
          <a:p>
            <a:pPr indent="-317500" lvl="1" marL="914400" rtl="0" algn="l">
              <a:spcBef>
                <a:spcPts val="0"/>
              </a:spcBef>
              <a:spcAft>
                <a:spcPts val="0"/>
              </a:spcAft>
              <a:buSzPts val="1400"/>
              <a:buFont typeface="Old Standard TT"/>
              <a:buChar char="○"/>
            </a:pPr>
            <a:r>
              <a:rPr lang="en">
                <a:latin typeface="Old Standard TT"/>
                <a:ea typeface="Old Standard TT"/>
                <a:cs typeface="Old Standard TT"/>
                <a:sym typeface="Old Standard TT"/>
              </a:rPr>
              <a:t>College Students (31.00%)</a:t>
            </a:r>
            <a:endParaRPr>
              <a:latin typeface="Old Standard TT"/>
              <a:ea typeface="Old Standard TT"/>
              <a:cs typeface="Old Standard TT"/>
              <a:sym typeface="Old Standard TT"/>
            </a:endParaRPr>
          </a:p>
          <a:p>
            <a:pPr indent="0" lvl="0" marL="914400" rtl="0" algn="l">
              <a:spcBef>
                <a:spcPts val="0"/>
              </a:spcBef>
              <a:spcAft>
                <a:spcPts val="0"/>
              </a:spcAft>
              <a:buNone/>
            </a:pPr>
            <a:r>
              <a:t/>
            </a:r>
            <a:endParaRPr>
              <a:latin typeface="Old Standard TT"/>
              <a:ea typeface="Old Standard TT"/>
              <a:cs typeface="Old Standard TT"/>
              <a:sym typeface="Old Standard TT"/>
            </a:endParaRPr>
          </a:p>
          <a:p>
            <a:pPr indent="-317500" lvl="1" marL="914400" rtl="0" algn="l">
              <a:spcBef>
                <a:spcPts val="0"/>
              </a:spcBef>
              <a:spcAft>
                <a:spcPts val="0"/>
              </a:spcAft>
              <a:buSzPts val="1400"/>
              <a:buFont typeface="Old Standard TT"/>
              <a:buChar char="○"/>
            </a:pPr>
            <a:r>
              <a:rPr lang="en">
                <a:latin typeface="Old Standard TT"/>
                <a:ea typeface="Old Standard TT"/>
                <a:cs typeface="Old Standard TT"/>
                <a:sym typeface="Old Standard TT"/>
              </a:rPr>
              <a:t>Senior who are retired (25.72%)</a:t>
            </a:r>
            <a:endParaRPr>
              <a:latin typeface="Old Standard TT"/>
              <a:ea typeface="Old Standard TT"/>
              <a:cs typeface="Old Standard TT"/>
              <a:sym typeface="Old Standard TT"/>
            </a:endParaRPr>
          </a:p>
          <a:p>
            <a:pPr indent="0" lvl="0" marL="914400" rtl="0" algn="l">
              <a:spcBef>
                <a:spcPts val="0"/>
              </a:spcBef>
              <a:spcAft>
                <a:spcPts val="0"/>
              </a:spcAft>
              <a:buNone/>
            </a:pPr>
            <a:r>
              <a:t/>
            </a:r>
            <a:endParaRPr>
              <a:latin typeface="Old Standard TT"/>
              <a:ea typeface="Old Standard TT"/>
              <a:cs typeface="Old Standard TT"/>
              <a:sym typeface="Old Standard TT"/>
            </a:endParaRPr>
          </a:p>
          <a:p>
            <a:pPr indent="-317500" lvl="1" marL="914400" rtl="0" algn="l">
              <a:spcBef>
                <a:spcPts val="0"/>
              </a:spcBef>
              <a:spcAft>
                <a:spcPts val="0"/>
              </a:spcAft>
              <a:buSzPts val="1400"/>
              <a:buFont typeface="Old Standard TT"/>
              <a:buChar char="○"/>
            </a:pPr>
            <a:r>
              <a:rPr lang="en">
                <a:latin typeface="Old Standard TT"/>
                <a:ea typeface="Old Standard TT"/>
                <a:cs typeface="Old Standard TT"/>
                <a:sym typeface="Old Standard TT"/>
              </a:rPr>
              <a:t>Youngsters who are single and working (12.70%)</a:t>
            </a:r>
            <a:endParaRPr>
              <a:latin typeface="Old Standard TT"/>
              <a:ea typeface="Old Standard TT"/>
              <a:cs typeface="Old Standard TT"/>
              <a:sym typeface="Old Standard TT"/>
            </a:endParaRPr>
          </a:p>
        </p:txBody>
      </p:sp>
      <p:graphicFrame>
        <p:nvGraphicFramePr>
          <p:cNvPr id="146" name="Google Shape;146;p22"/>
          <p:cNvGraphicFramePr/>
          <p:nvPr/>
        </p:nvGraphicFramePr>
        <p:xfrm>
          <a:off x="715800" y="2392915"/>
          <a:ext cx="3000000" cy="3000000"/>
        </p:xfrm>
        <a:graphic>
          <a:graphicData uri="http://schemas.openxmlformats.org/drawingml/2006/table">
            <a:tbl>
              <a:tblPr>
                <a:noFill/>
                <a:tableStyleId>{C4E577DE-8F1C-42C1-8B73-29C6EEF72ADC}</a:tableStyleId>
              </a:tblPr>
              <a:tblGrid>
                <a:gridCol w="1214850"/>
                <a:gridCol w="590650"/>
                <a:gridCol w="847925"/>
                <a:gridCol w="1094975"/>
                <a:gridCol w="1087475"/>
                <a:gridCol w="1061175"/>
                <a:gridCol w="996450"/>
              </a:tblGrid>
              <a:tr h="576925">
                <a:tc>
                  <a:txBody>
                    <a:bodyPr/>
                    <a:lstStyle/>
                    <a:p>
                      <a:pPr indent="0" lvl="0" marL="0" rtl="0" algn="ctr">
                        <a:spcBef>
                          <a:spcPts val="0"/>
                        </a:spcBef>
                        <a:spcAft>
                          <a:spcPts val="0"/>
                        </a:spcAft>
                        <a:buNone/>
                      </a:pPr>
                      <a:r>
                        <a:rPr lang="en" sz="800"/>
                        <a:t>Cluster Profile</a:t>
                      </a:r>
                      <a:endParaRPr sz="800"/>
                    </a:p>
                  </a:txBody>
                  <a:tcPr marT="91425" marB="91425" marR="91425" marL="91425"/>
                </a:tc>
                <a:tc>
                  <a:txBody>
                    <a:bodyPr/>
                    <a:lstStyle/>
                    <a:p>
                      <a:pPr indent="0" lvl="0" marL="0" rtl="0" algn="ctr">
                        <a:spcBef>
                          <a:spcPts val="0"/>
                        </a:spcBef>
                        <a:spcAft>
                          <a:spcPts val="0"/>
                        </a:spcAft>
                        <a:buNone/>
                      </a:pPr>
                      <a:r>
                        <a:rPr lang="en" sz="800"/>
                        <a:t>Age</a:t>
                      </a:r>
                      <a:endParaRPr sz="800"/>
                    </a:p>
                  </a:txBody>
                  <a:tcPr marT="91425" marB="91425" marR="91425" marL="91425"/>
                </a:tc>
                <a:tc>
                  <a:txBody>
                    <a:bodyPr/>
                    <a:lstStyle/>
                    <a:p>
                      <a:pPr indent="0" lvl="0" marL="0" rtl="0" algn="ctr">
                        <a:spcBef>
                          <a:spcPts val="0"/>
                        </a:spcBef>
                        <a:spcAft>
                          <a:spcPts val="0"/>
                        </a:spcAft>
                        <a:buNone/>
                      </a:pPr>
                      <a:r>
                        <a:rPr lang="en" sz="800"/>
                        <a:t>Job</a:t>
                      </a:r>
                      <a:endParaRPr sz="800"/>
                    </a:p>
                  </a:txBody>
                  <a:tcPr marT="91425" marB="91425" marR="91425" marL="91425"/>
                </a:tc>
                <a:tc>
                  <a:txBody>
                    <a:bodyPr/>
                    <a:lstStyle/>
                    <a:p>
                      <a:pPr indent="0" lvl="0" marL="0" rtl="0" algn="ctr">
                        <a:spcBef>
                          <a:spcPts val="0"/>
                        </a:spcBef>
                        <a:spcAft>
                          <a:spcPts val="0"/>
                        </a:spcAft>
                        <a:buNone/>
                      </a:pPr>
                      <a:r>
                        <a:rPr lang="en" sz="800"/>
                        <a:t>Marital Status</a:t>
                      </a:r>
                      <a:endParaRPr sz="800"/>
                    </a:p>
                  </a:txBody>
                  <a:tcPr marT="91425" marB="91425" marR="91425" marL="91425"/>
                </a:tc>
                <a:tc>
                  <a:txBody>
                    <a:bodyPr/>
                    <a:lstStyle/>
                    <a:p>
                      <a:pPr indent="0" lvl="0" marL="0" rtl="0" algn="ctr">
                        <a:spcBef>
                          <a:spcPts val="0"/>
                        </a:spcBef>
                        <a:spcAft>
                          <a:spcPts val="0"/>
                        </a:spcAft>
                        <a:buNone/>
                      </a:pPr>
                      <a:r>
                        <a:rPr lang="en" sz="800"/>
                        <a:t>Education</a:t>
                      </a:r>
                      <a:endParaRPr sz="800"/>
                    </a:p>
                  </a:txBody>
                  <a:tcPr marT="91425" marB="91425" marR="91425" marL="91425"/>
                </a:tc>
                <a:tc>
                  <a:txBody>
                    <a:bodyPr/>
                    <a:lstStyle/>
                    <a:p>
                      <a:pPr indent="0" lvl="0" marL="0" rtl="0" algn="ctr">
                        <a:spcBef>
                          <a:spcPts val="0"/>
                        </a:spcBef>
                        <a:spcAft>
                          <a:spcPts val="0"/>
                        </a:spcAft>
                        <a:buNone/>
                      </a:pPr>
                      <a:r>
                        <a:rPr lang="en" sz="800"/>
                        <a:t>Credit in Default</a:t>
                      </a:r>
                      <a:endParaRPr sz="800"/>
                    </a:p>
                  </a:txBody>
                  <a:tcPr marT="91425" marB="91425" marR="91425" marL="91425"/>
                </a:tc>
                <a:tc>
                  <a:txBody>
                    <a:bodyPr/>
                    <a:lstStyle/>
                    <a:p>
                      <a:pPr indent="0" lvl="0" marL="0" rtl="0" algn="ctr">
                        <a:spcBef>
                          <a:spcPts val="0"/>
                        </a:spcBef>
                        <a:spcAft>
                          <a:spcPts val="0"/>
                        </a:spcAft>
                        <a:buNone/>
                      </a:pPr>
                      <a:r>
                        <a:rPr lang="en" sz="800"/>
                        <a:t>Response rate</a:t>
                      </a:r>
                      <a:endParaRPr sz="800"/>
                    </a:p>
                    <a:p>
                      <a:pPr indent="0" lvl="0" marL="0" rtl="0" algn="ctr">
                        <a:spcBef>
                          <a:spcPts val="0"/>
                        </a:spcBef>
                        <a:spcAft>
                          <a:spcPts val="0"/>
                        </a:spcAft>
                        <a:buNone/>
                      </a:pPr>
                      <a:r>
                        <a:rPr lang="en" sz="800"/>
                        <a:t>(Total level: </a:t>
                      </a:r>
                      <a:r>
                        <a:rPr b="1" lang="en" sz="800"/>
                        <a:t>11.27%</a:t>
                      </a:r>
                      <a:r>
                        <a:rPr lang="en" sz="800"/>
                        <a:t>)</a:t>
                      </a:r>
                      <a:endParaRPr sz="800"/>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idx="4294967295" type="title"/>
          </p:nvPr>
        </p:nvSpPr>
        <p:spPr>
          <a:xfrm>
            <a:off x="184550" y="34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Findings</a:t>
            </a:r>
            <a:endParaRPr/>
          </a:p>
        </p:txBody>
      </p:sp>
      <p:sp>
        <p:nvSpPr>
          <p:cNvPr id="152" name="Google Shape;152;p23"/>
          <p:cNvSpPr txBox="1"/>
          <p:nvPr/>
        </p:nvSpPr>
        <p:spPr>
          <a:xfrm>
            <a:off x="0" y="518575"/>
            <a:ext cx="68883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Assumed cost of $6 per contact and revenue of $40 if we </a:t>
            </a:r>
            <a:r>
              <a:rPr lang="en">
                <a:latin typeface="Old Standard TT"/>
                <a:ea typeface="Old Standard TT"/>
                <a:cs typeface="Old Standard TT"/>
                <a:sym typeface="Old Standard TT"/>
              </a:rPr>
              <a:t>convert</a:t>
            </a:r>
            <a:r>
              <a:rPr lang="en">
                <a:latin typeface="Old Standard TT"/>
                <a:ea typeface="Old Standard TT"/>
                <a:cs typeface="Old Standard TT"/>
                <a:sym typeface="Old Standard TT"/>
              </a:rPr>
              <a:t> the customers for a term deposit. (Threshold=6/40</a:t>
            </a:r>
            <a:r>
              <a:rPr lang="en">
                <a:latin typeface="Old Standard TT"/>
                <a:ea typeface="Old Standard TT"/>
                <a:cs typeface="Old Standard TT"/>
                <a:sym typeface="Old Standard TT"/>
              </a:rPr>
              <a:t>=15</a:t>
            </a:r>
            <a:r>
              <a:rPr lang="en">
                <a:latin typeface="Old Standard TT"/>
                <a:ea typeface="Old Standard TT"/>
                <a:cs typeface="Old Standard TT"/>
                <a:sym typeface="Old Standard TT"/>
              </a:rPr>
              <a:t>%)</a:t>
            </a:r>
            <a:endParaRPr>
              <a:latin typeface="Old Standard TT"/>
              <a:ea typeface="Old Standard TT"/>
              <a:cs typeface="Old Standard TT"/>
              <a:sym typeface="Old Standard TT"/>
            </a:endParaRPr>
          </a:p>
          <a:p>
            <a:pPr indent="0" lvl="0" marL="457200" rtl="0" algn="l">
              <a:spcBef>
                <a:spcPts val="0"/>
              </a:spcBef>
              <a:spcAft>
                <a:spcPts val="0"/>
              </a:spcAft>
              <a:buNone/>
            </a:pPr>
            <a:r>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Expected</a:t>
            </a:r>
            <a:r>
              <a:rPr lang="en">
                <a:latin typeface="Old Standard TT"/>
                <a:ea typeface="Old Standard TT"/>
                <a:cs typeface="Old Standard TT"/>
                <a:sym typeface="Old Standard TT"/>
              </a:rPr>
              <a:t> profit of a client = 40 * predicted probability - 6</a:t>
            </a:r>
            <a:endParaRPr>
              <a:latin typeface="Old Standard TT"/>
              <a:ea typeface="Old Standard TT"/>
              <a:cs typeface="Old Standard TT"/>
              <a:sym typeface="Old Standard TT"/>
            </a:endParaRPr>
          </a:p>
          <a:p>
            <a:pPr indent="0" lvl="0" marL="457200" rtl="0" algn="l">
              <a:spcBef>
                <a:spcPts val="0"/>
              </a:spcBef>
              <a:spcAft>
                <a:spcPts val="0"/>
              </a:spcAft>
              <a:buNone/>
            </a:pPr>
            <a:r>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Contact clients with highest probability first, until expect profit is less than 0</a:t>
            </a:r>
            <a:endParaRPr>
              <a:latin typeface="Old Standard TT"/>
              <a:ea typeface="Old Standard TT"/>
              <a:cs typeface="Old Standard TT"/>
              <a:sym typeface="Old Standard TT"/>
            </a:endParaRPr>
          </a:p>
          <a:p>
            <a:pPr indent="0" lvl="0" marL="457200" rtl="0" algn="l">
              <a:spcBef>
                <a:spcPts val="0"/>
              </a:spcBef>
              <a:spcAft>
                <a:spcPts val="0"/>
              </a:spcAft>
              <a:buNone/>
            </a:pPr>
            <a:r>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By further analyzing our three target groups, we found out that we can </a:t>
            </a:r>
            <a:r>
              <a:rPr lang="en">
                <a:latin typeface="Old Standard TT"/>
                <a:ea typeface="Old Standard TT"/>
                <a:cs typeface="Old Standard TT"/>
                <a:sym typeface="Old Standard TT"/>
              </a:rPr>
              <a:t>achieve</a:t>
            </a:r>
            <a:r>
              <a:rPr lang="en">
                <a:latin typeface="Old Standard TT"/>
                <a:ea typeface="Old Standard TT"/>
                <a:cs typeface="Old Standard TT"/>
                <a:sym typeface="Old Standard TT"/>
              </a:rPr>
              <a:t> maximum profit by only contacting the first 26% of customers.</a:t>
            </a:r>
            <a:endParaRPr>
              <a:latin typeface="Old Standard TT"/>
              <a:ea typeface="Old Standard TT"/>
              <a:cs typeface="Old Standard TT"/>
              <a:sym typeface="Old Standard TT"/>
            </a:endParaRPr>
          </a:p>
        </p:txBody>
      </p:sp>
      <p:pic>
        <p:nvPicPr>
          <p:cNvPr id="153" name="Google Shape;153;p23"/>
          <p:cNvPicPr preferRelativeResize="0"/>
          <p:nvPr/>
        </p:nvPicPr>
        <p:blipFill>
          <a:blip r:embed="rId3">
            <a:alphaModFix/>
          </a:blip>
          <a:stretch>
            <a:fillRect/>
          </a:stretch>
        </p:blipFill>
        <p:spPr>
          <a:xfrm>
            <a:off x="0" y="2613775"/>
            <a:ext cx="6218702" cy="2154550"/>
          </a:xfrm>
          <a:prstGeom prst="rect">
            <a:avLst/>
          </a:prstGeom>
          <a:noFill/>
          <a:ln>
            <a:noFill/>
          </a:ln>
        </p:spPr>
      </p:pic>
      <p:pic>
        <p:nvPicPr>
          <p:cNvPr id="154" name="Google Shape;154;p23"/>
          <p:cNvPicPr preferRelativeResize="0"/>
          <p:nvPr/>
        </p:nvPicPr>
        <p:blipFill>
          <a:blip r:embed="rId4">
            <a:alphaModFix/>
          </a:blip>
          <a:stretch>
            <a:fillRect/>
          </a:stretch>
        </p:blipFill>
        <p:spPr>
          <a:xfrm>
            <a:off x="6274775" y="2328504"/>
            <a:ext cx="2925300" cy="28149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nvSpPr>
        <p:spPr>
          <a:xfrm>
            <a:off x="583000" y="51625"/>
            <a:ext cx="6140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Old Standard TT"/>
                <a:ea typeface="Old Standard TT"/>
                <a:cs typeface="Old Standard TT"/>
                <a:sym typeface="Old Standard TT"/>
              </a:rPr>
              <a:t>Insights</a:t>
            </a:r>
            <a:endParaRPr sz="2700">
              <a:latin typeface="Old Standard TT"/>
              <a:ea typeface="Old Standard TT"/>
              <a:cs typeface="Old Standard TT"/>
              <a:sym typeface="Old Standard TT"/>
            </a:endParaRPr>
          </a:p>
        </p:txBody>
      </p:sp>
      <p:sp>
        <p:nvSpPr>
          <p:cNvPr id="160" name="Google Shape;160;p24"/>
          <p:cNvSpPr txBox="1"/>
          <p:nvPr/>
        </p:nvSpPr>
        <p:spPr>
          <a:xfrm>
            <a:off x="228750" y="746925"/>
            <a:ext cx="8274000" cy="480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latin typeface="Old Standard TT"/>
                <a:ea typeface="Old Standard TT"/>
                <a:cs typeface="Old Standard TT"/>
                <a:sym typeface="Old Standard TT"/>
              </a:rPr>
              <a:t>Clustering</a:t>
            </a:r>
            <a:endParaRPr sz="1300">
              <a:latin typeface="Old Standard TT"/>
              <a:ea typeface="Old Standard TT"/>
              <a:cs typeface="Old Standard TT"/>
              <a:sym typeface="Old Standard TT"/>
            </a:endParaRPr>
          </a:p>
          <a:p>
            <a:pPr indent="-311150" lvl="0" marL="457200" rtl="0" algn="l">
              <a:lnSpc>
                <a:spcPct val="150000"/>
              </a:lnSpc>
              <a:spcBef>
                <a:spcPts val="0"/>
              </a:spcBef>
              <a:spcAft>
                <a:spcPts val="0"/>
              </a:spcAft>
              <a:buSzPts val="1300"/>
              <a:buFont typeface="Old Standard TT"/>
              <a:buChar char="-"/>
            </a:pPr>
            <a:r>
              <a:rPr lang="en" sz="1300">
                <a:latin typeface="Old Standard TT"/>
                <a:ea typeface="Old Standard TT"/>
                <a:cs typeface="Old Standard TT"/>
                <a:sym typeface="Old Standard TT"/>
              </a:rPr>
              <a:t>Highest response: College students</a:t>
            </a:r>
            <a:endParaRPr sz="1300">
              <a:latin typeface="Old Standard TT"/>
              <a:ea typeface="Old Standard TT"/>
              <a:cs typeface="Old Standard TT"/>
              <a:sym typeface="Old Standard TT"/>
            </a:endParaRPr>
          </a:p>
          <a:p>
            <a:pPr indent="-311150" lvl="0" marL="457200" rtl="0" algn="l">
              <a:lnSpc>
                <a:spcPct val="150000"/>
              </a:lnSpc>
              <a:spcBef>
                <a:spcPts val="0"/>
              </a:spcBef>
              <a:spcAft>
                <a:spcPts val="0"/>
              </a:spcAft>
              <a:buSzPts val="1300"/>
              <a:buFont typeface="Old Standard TT"/>
              <a:buChar char="-"/>
            </a:pPr>
            <a:r>
              <a:rPr lang="en" sz="1300">
                <a:latin typeface="Old Standard TT"/>
                <a:ea typeface="Old Standard TT"/>
                <a:cs typeface="Old Standard TT"/>
                <a:sym typeface="Old Standard TT"/>
              </a:rPr>
              <a:t>Second highest response: Group of people who are senior and retired.</a:t>
            </a:r>
            <a:endParaRPr sz="1300">
              <a:latin typeface="Old Standard TT"/>
              <a:ea typeface="Old Standard TT"/>
              <a:cs typeface="Old Standard TT"/>
              <a:sym typeface="Old Standard TT"/>
            </a:endParaRPr>
          </a:p>
          <a:p>
            <a:pPr indent="-311150" lvl="0" marL="457200" rtl="0" algn="l">
              <a:lnSpc>
                <a:spcPct val="150000"/>
              </a:lnSpc>
              <a:spcBef>
                <a:spcPts val="0"/>
              </a:spcBef>
              <a:spcAft>
                <a:spcPts val="0"/>
              </a:spcAft>
              <a:buSzPts val="1300"/>
              <a:buFont typeface="Old Standard TT"/>
              <a:buChar char="-"/>
            </a:pPr>
            <a:r>
              <a:rPr lang="en" sz="1300">
                <a:latin typeface="Old Standard TT"/>
                <a:ea typeface="Old Standard TT"/>
                <a:cs typeface="Old Standard TT"/>
                <a:sym typeface="Old Standard TT"/>
              </a:rPr>
              <a:t>Least response: 40s, Married, well educated group having blue-collar jobs.</a:t>
            </a:r>
            <a:endParaRPr sz="1300">
              <a:latin typeface="Old Standard TT"/>
              <a:ea typeface="Old Standard TT"/>
              <a:cs typeface="Old Standard TT"/>
              <a:sym typeface="Old Standard TT"/>
            </a:endParaRPr>
          </a:p>
          <a:p>
            <a:pPr indent="0" lvl="0" marL="0" rtl="0" algn="l">
              <a:lnSpc>
                <a:spcPct val="150000"/>
              </a:lnSpc>
              <a:spcBef>
                <a:spcPts val="0"/>
              </a:spcBef>
              <a:spcAft>
                <a:spcPts val="0"/>
              </a:spcAft>
              <a:buNone/>
            </a:pPr>
            <a:r>
              <a:t/>
            </a:r>
            <a:endParaRPr sz="1300">
              <a:latin typeface="Old Standard TT"/>
              <a:ea typeface="Old Standard TT"/>
              <a:cs typeface="Old Standard TT"/>
              <a:sym typeface="Old Standard TT"/>
            </a:endParaRPr>
          </a:p>
          <a:p>
            <a:pPr indent="0" lvl="0" marL="0" rtl="0" algn="l">
              <a:lnSpc>
                <a:spcPct val="150000"/>
              </a:lnSpc>
              <a:spcBef>
                <a:spcPts val="0"/>
              </a:spcBef>
              <a:spcAft>
                <a:spcPts val="0"/>
              </a:spcAft>
              <a:buNone/>
            </a:pPr>
            <a:r>
              <a:rPr lang="en" sz="1300">
                <a:latin typeface="Old Standard TT"/>
                <a:ea typeface="Old Standard TT"/>
                <a:cs typeface="Old Standard TT"/>
                <a:sym typeface="Old Standard TT"/>
              </a:rPr>
              <a:t>Logistic</a:t>
            </a:r>
            <a:r>
              <a:rPr lang="en" sz="1300">
                <a:latin typeface="Old Standard TT"/>
                <a:ea typeface="Old Standard TT"/>
                <a:cs typeface="Old Standard TT"/>
                <a:sym typeface="Old Standard TT"/>
              </a:rPr>
              <a:t> Regression</a:t>
            </a:r>
            <a:endParaRPr sz="1300">
              <a:latin typeface="Old Standard TT"/>
              <a:ea typeface="Old Standard TT"/>
              <a:cs typeface="Old Standard TT"/>
              <a:sym typeface="Old Standard TT"/>
            </a:endParaRPr>
          </a:p>
          <a:p>
            <a:pPr indent="-311150" lvl="0" marL="457200" rtl="0" algn="l">
              <a:lnSpc>
                <a:spcPct val="150000"/>
              </a:lnSpc>
              <a:spcBef>
                <a:spcPts val="0"/>
              </a:spcBef>
              <a:spcAft>
                <a:spcPts val="0"/>
              </a:spcAft>
              <a:buSzPts val="1300"/>
              <a:buFont typeface="Old Standard TT"/>
              <a:buChar char="-"/>
            </a:pPr>
            <a:r>
              <a:rPr lang="en" sz="1300">
                <a:latin typeface="Old Standard TT"/>
                <a:ea typeface="Old Standard TT"/>
                <a:cs typeface="Old Standard TT"/>
                <a:sym typeface="Old Standard TT"/>
              </a:rPr>
              <a:t>Our Logistic Regression algorithm predicts the probability of a particular customer purchasing a term deposit.</a:t>
            </a:r>
            <a:endParaRPr sz="1300">
              <a:latin typeface="Old Standard TT"/>
              <a:ea typeface="Old Standard TT"/>
              <a:cs typeface="Old Standard TT"/>
              <a:sym typeface="Old Standard TT"/>
            </a:endParaRPr>
          </a:p>
          <a:p>
            <a:pPr indent="-311150" lvl="0" marL="457200" rtl="0" algn="l">
              <a:lnSpc>
                <a:spcPct val="150000"/>
              </a:lnSpc>
              <a:spcBef>
                <a:spcPts val="0"/>
              </a:spcBef>
              <a:spcAft>
                <a:spcPts val="0"/>
              </a:spcAft>
              <a:buSzPts val="1300"/>
              <a:buFont typeface="Old Standard TT"/>
              <a:buChar char="-"/>
            </a:pPr>
            <a:r>
              <a:rPr lang="en" sz="1300">
                <a:latin typeface="Old Standard TT"/>
                <a:ea typeface="Old Standard TT"/>
                <a:cs typeface="Old Standard TT"/>
                <a:sym typeface="Old Standard TT"/>
              </a:rPr>
              <a:t>9/10 variables are found statistically significant affecting whether to purchase term deposit or not</a:t>
            </a:r>
            <a:endParaRPr sz="1300">
              <a:latin typeface="Old Standard TT"/>
              <a:ea typeface="Old Standard TT"/>
              <a:cs typeface="Old Standard TT"/>
              <a:sym typeface="Old Standard TT"/>
            </a:endParaRPr>
          </a:p>
          <a:p>
            <a:pPr indent="-311150" lvl="0" marL="457200" rtl="0" algn="l">
              <a:lnSpc>
                <a:spcPct val="150000"/>
              </a:lnSpc>
              <a:spcBef>
                <a:spcPts val="0"/>
              </a:spcBef>
              <a:spcAft>
                <a:spcPts val="0"/>
              </a:spcAft>
              <a:buSzPts val="1300"/>
              <a:buFont typeface="Old Standard TT"/>
              <a:buChar char="-"/>
            </a:pPr>
            <a:r>
              <a:rPr lang="en" sz="1300">
                <a:latin typeface="Old Standard TT"/>
                <a:ea typeface="Old Standard TT"/>
                <a:cs typeface="Old Standard TT"/>
                <a:sym typeface="Old Standard TT"/>
              </a:rPr>
              <a:t>Achieved model accuracy of 85.7% or classification error 14.3%</a:t>
            </a:r>
            <a:endParaRPr sz="1300">
              <a:latin typeface="Old Standard TT"/>
              <a:ea typeface="Old Standard TT"/>
              <a:cs typeface="Old Standard TT"/>
              <a:sym typeface="Old Standard TT"/>
            </a:endParaRPr>
          </a:p>
          <a:p>
            <a:pPr indent="-311150" lvl="0" marL="457200" rtl="0" algn="l">
              <a:lnSpc>
                <a:spcPct val="150000"/>
              </a:lnSpc>
              <a:spcBef>
                <a:spcPts val="0"/>
              </a:spcBef>
              <a:spcAft>
                <a:spcPts val="0"/>
              </a:spcAft>
              <a:buSzPts val="1300"/>
              <a:buFont typeface="Old Standard TT"/>
              <a:buChar char="-"/>
            </a:pPr>
            <a:r>
              <a:rPr lang="en" sz="1300">
                <a:latin typeface="Old Standard TT"/>
                <a:ea typeface="Old Standard TT"/>
                <a:cs typeface="Old Standard TT"/>
                <a:sym typeface="Old Standard TT"/>
              </a:rPr>
              <a:t>As we contact more clients, the company's net profit rises; nevertheless, there is a sweet spot beyond which profit falls (as costs rise, but revenue remains constant).</a:t>
            </a:r>
            <a:endParaRPr sz="1300">
              <a:latin typeface="Old Standard TT"/>
              <a:ea typeface="Old Standard TT"/>
              <a:cs typeface="Old Standard TT"/>
              <a:sym typeface="Old Standard TT"/>
            </a:endParaRPr>
          </a:p>
          <a:p>
            <a:pPr indent="-311150" lvl="0" marL="457200" rtl="0" algn="l">
              <a:lnSpc>
                <a:spcPct val="150000"/>
              </a:lnSpc>
              <a:spcBef>
                <a:spcPts val="0"/>
              </a:spcBef>
              <a:spcAft>
                <a:spcPts val="0"/>
              </a:spcAft>
              <a:buSzPts val="1300"/>
              <a:buFont typeface="Old Standard TT"/>
              <a:buChar char="-"/>
            </a:pPr>
            <a:r>
              <a:rPr lang="en" sz="1300">
                <a:solidFill>
                  <a:schemeClr val="dk1"/>
                </a:solidFill>
                <a:latin typeface="Old Standard TT"/>
                <a:ea typeface="Old Standard TT"/>
                <a:cs typeface="Old Standard TT"/>
                <a:sym typeface="Old Standard TT"/>
              </a:rPr>
              <a:t>By this method, t</a:t>
            </a:r>
            <a:r>
              <a:rPr lang="en" sz="1300">
                <a:solidFill>
                  <a:schemeClr val="dk1"/>
                </a:solidFill>
                <a:latin typeface="Old Standard TT"/>
                <a:ea typeface="Old Standard TT"/>
                <a:cs typeface="Old Standard TT"/>
                <a:sym typeface="Old Standard TT"/>
              </a:rPr>
              <a:t>he company will achieve maximum profit when they contact just 26% of our top three target groups</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1200"/>
              </a:spcAft>
              <a:buNone/>
            </a:pPr>
            <a:r>
              <a:t/>
            </a:r>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3148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endParaRPr/>
          </a:p>
        </p:txBody>
      </p:sp>
      <p:grpSp>
        <p:nvGrpSpPr>
          <p:cNvPr id="166" name="Google Shape;166;p25"/>
          <p:cNvGrpSpPr/>
          <p:nvPr/>
        </p:nvGrpSpPr>
        <p:grpSpPr>
          <a:xfrm>
            <a:off x="424812" y="1415273"/>
            <a:ext cx="8294371" cy="799416"/>
            <a:chOff x="424813" y="1177875"/>
            <a:chExt cx="8294371" cy="849900"/>
          </a:xfrm>
        </p:grpSpPr>
        <p:sp>
          <p:nvSpPr>
            <p:cNvPr id="167" name="Google Shape;167;p25"/>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25"/>
          <p:cNvSpPr txBox="1"/>
          <p:nvPr>
            <p:ph idx="4294967295" type="body"/>
          </p:nvPr>
        </p:nvSpPr>
        <p:spPr>
          <a:xfrm>
            <a:off x="539677" y="1415500"/>
            <a:ext cx="27984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Better services provision</a:t>
            </a:r>
            <a:endParaRPr>
              <a:solidFill>
                <a:schemeClr val="lt1"/>
              </a:solidFill>
            </a:endParaRPr>
          </a:p>
        </p:txBody>
      </p:sp>
      <p:sp>
        <p:nvSpPr>
          <p:cNvPr id="170" name="Google Shape;170;p25"/>
          <p:cNvSpPr txBox="1"/>
          <p:nvPr>
            <p:ph idx="4294967295" type="body"/>
          </p:nvPr>
        </p:nvSpPr>
        <p:spPr>
          <a:xfrm>
            <a:off x="3480440" y="1415458"/>
            <a:ext cx="51117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rPr>
              <a:t>First, reach out to the married retired elder or young college student customers as our primary target. </a:t>
            </a:r>
            <a:r>
              <a:rPr lang="en" sz="1200">
                <a:solidFill>
                  <a:schemeClr val="lt1"/>
                </a:solidFill>
              </a:rPr>
              <a:t>If we have greater resources, we could target the young unmarried post-secondary educated group.</a:t>
            </a:r>
            <a:endParaRPr sz="1200">
              <a:solidFill>
                <a:schemeClr val="lt1"/>
              </a:solidFill>
            </a:endParaRPr>
          </a:p>
        </p:txBody>
      </p:sp>
      <p:grpSp>
        <p:nvGrpSpPr>
          <p:cNvPr id="171" name="Google Shape;171;p25"/>
          <p:cNvGrpSpPr/>
          <p:nvPr/>
        </p:nvGrpSpPr>
        <p:grpSpPr>
          <a:xfrm>
            <a:off x="424825" y="2571739"/>
            <a:ext cx="8294360" cy="799416"/>
            <a:chOff x="424813" y="2075689"/>
            <a:chExt cx="8294360" cy="849900"/>
          </a:xfrm>
        </p:grpSpPr>
        <p:sp>
          <p:nvSpPr>
            <p:cNvPr id="172" name="Google Shape;172;p25"/>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5"/>
          <p:cNvSpPr txBox="1"/>
          <p:nvPr>
            <p:ph idx="4294967295" type="body"/>
          </p:nvPr>
        </p:nvSpPr>
        <p:spPr>
          <a:xfrm>
            <a:off x="539675" y="2571850"/>
            <a:ext cx="27984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More appropriate models</a:t>
            </a:r>
            <a:endParaRPr>
              <a:solidFill>
                <a:schemeClr val="lt1"/>
              </a:solidFill>
            </a:endParaRPr>
          </a:p>
        </p:txBody>
      </p:sp>
      <p:sp>
        <p:nvSpPr>
          <p:cNvPr id="175" name="Google Shape;175;p25"/>
          <p:cNvSpPr txBox="1"/>
          <p:nvPr>
            <p:ph idx="4294967295" type="body"/>
          </p:nvPr>
        </p:nvSpPr>
        <p:spPr>
          <a:xfrm>
            <a:off x="3480453" y="2571865"/>
            <a:ext cx="5111700" cy="799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chemeClr val="lt1"/>
                </a:solidFill>
              </a:rPr>
              <a:t>The results can be discussed with the bank officials to decide the cutoff for probability of conversion, and logistics regression findings can be used for specific targeting.</a:t>
            </a:r>
            <a:endParaRPr sz="1200">
              <a:solidFill>
                <a:schemeClr val="lt1"/>
              </a:solidFill>
            </a:endParaRPr>
          </a:p>
        </p:txBody>
      </p:sp>
      <p:grpSp>
        <p:nvGrpSpPr>
          <p:cNvPr id="176" name="Google Shape;176;p25"/>
          <p:cNvGrpSpPr/>
          <p:nvPr/>
        </p:nvGrpSpPr>
        <p:grpSpPr>
          <a:xfrm>
            <a:off x="424825" y="3724180"/>
            <a:ext cx="8294360" cy="799447"/>
            <a:chOff x="424813" y="2974405"/>
            <a:chExt cx="8294360" cy="849933"/>
          </a:xfrm>
        </p:grpSpPr>
        <p:sp>
          <p:nvSpPr>
            <p:cNvPr id="177" name="Google Shape;177;p25"/>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5"/>
          <p:cNvSpPr txBox="1"/>
          <p:nvPr>
            <p:ph idx="4294967295" type="body"/>
          </p:nvPr>
        </p:nvSpPr>
        <p:spPr>
          <a:xfrm>
            <a:off x="539675" y="3724250"/>
            <a:ext cx="27984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Smarter marketing design</a:t>
            </a:r>
            <a:endParaRPr>
              <a:solidFill>
                <a:schemeClr val="lt1"/>
              </a:solidFill>
            </a:endParaRPr>
          </a:p>
        </p:txBody>
      </p:sp>
      <p:sp>
        <p:nvSpPr>
          <p:cNvPr id="180" name="Google Shape;180;p25"/>
          <p:cNvSpPr txBox="1"/>
          <p:nvPr>
            <p:ph idx="4294967295" type="body"/>
          </p:nvPr>
        </p:nvSpPr>
        <p:spPr>
          <a:xfrm>
            <a:off x="3480453" y="3727792"/>
            <a:ext cx="5111700" cy="799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chemeClr val="lt1"/>
                </a:solidFill>
              </a:rPr>
              <a:t>More accurate information will be presented to the bank for improving the subscriptions, such as re-evaluate the content and design of its current campaign.</a:t>
            </a:r>
            <a:endParaRPr sz="12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3223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Implications</a:t>
            </a:r>
            <a:endParaRPr/>
          </a:p>
        </p:txBody>
      </p:sp>
      <p:grpSp>
        <p:nvGrpSpPr>
          <p:cNvPr id="186" name="Google Shape;186;p26"/>
          <p:cNvGrpSpPr/>
          <p:nvPr/>
        </p:nvGrpSpPr>
        <p:grpSpPr>
          <a:xfrm>
            <a:off x="424812" y="1415273"/>
            <a:ext cx="8294371" cy="799416"/>
            <a:chOff x="424813" y="1177875"/>
            <a:chExt cx="8294371" cy="849900"/>
          </a:xfrm>
        </p:grpSpPr>
        <p:sp>
          <p:nvSpPr>
            <p:cNvPr id="187" name="Google Shape;187;p26"/>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26"/>
          <p:cNvSpPr txBox="1"/>
          <p:nvPr>
            <p:ph idx="4294967295" type="body"/>
          </p:nvPr>
        </p:nvSpPr>
        <p:spPr>
          <a:xfrm>
            <a:off x="539677" y="1415500"/>
            <a:ext cx="27984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Time Effective</a:t>
            </a:r>
            <a:endParaRPr>
              <a:solidFill>
                <a:schemeClr val="lt1"/>
              </a:solidFill>
            </a:endParaRPr>
          </a:p>
        </p:txBody>
      </p:sp>
      <p:sp>
        <p:nvSpPr>
          <p:cNvPr id="190" name="Google Shape;190;p26"/>
          <p:cNvSpPr txBox="1"/>
          <p:nvPr>
            <p:ph idx="4294967295" type="body"/>
          </p:nvPr>
        </p:nvSpPr>
        <p:spPr>
          <a:xfrm>
            <a:off x="3480440" y="1415458"/>
            <a:ext cx="51117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rPr>
              <a:t>Not waste time on doing campaigns for customers who are not likely to subscribe for the term deposits. </a:t>
            </a:r>
            <a:endParaRPr sz="1200">
              <a:solidFill>
                <a:schemeClr val="lt1"/>
              </a:solidFill>
            </a:endParaRPr>
          </a:p>
        </p:txBody>
      </p:sp>
      <p:grpSp>
        <p:nvGrpSpPr>
          <p:cNvPr id="191" name="Google Shape;191;p26"/>
          <p:cNvGrpSpPr/>
          <p:nvPr/>
        </p:nvGrpSpPr>
        <p:grpSpPr>
          <a:xfrm>
            <a:off x="424825" y="2571739"/>
            <a:ext cx="8294360" cy="799416"/>
            <a:chOff x="424813" y="2075689"/>
            <a:chExt cx="8294360" cy="849900"/>
          </a:xfrm>
        </p:grpSpPr>
        <p:sp>
          <p:nvSpPr>
            <p:cNvPr id="192" name="Google Shape;192;p26"/>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6"/>
          <p:cNvSpPr txBox="1"/>
          <p:nvPr>
            <p:ph idx="4294967295" type="body"/>
          </p:nvPr>
        </p:nvSpPr>
        <p:spPr>
          <a:xfrm>
            <a:off x="539675" y="2571850"/>
            <a:ext cx="27984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Optimal Profit</a:t>
            </a:r>
            <a:endParaRPr>
              <a:solidFill>
                <a:schemeClr val="lt1"/>
              </a:solidFill>
            </a:endParaRPr>
          </a:p>
        </p:txBody>
      </p:sp>
      <p:sp>
        <p:nvSpPr>
          <p:cNvPr id="195" name="Google Shape;195;p26"/>
          <p:cNvSpPr txBox="1"/>
          <p:nvPr>
            <p:ph idx="4294967295" type="body"/>
          </p:nvPr>
        </p:nvSpPr>
        <p:spPr>
          <a:xfrm>
            <a:off x="3480453" y="2571865"/>
            <a:ext cx="5111700" cy="799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solidFill>
                  <a:schemeClr val="lt1"/>
                </a:solidFill>
              </a:rPr>
              <a:t>Get higher response rates, which brings higher net profit.</a:t>
            </a:r>
            <a:endParaRPr sz="1200">
              <a:solidFill>
                <a:schemeClr val="lt1"/>
              </a:solidFill>
            </a:endParaRPr>
          </a:p>
          <a:p>
            <a:pPr indent="0" lvl="0" marL="0" rtl="0" algn="l">
              <a:spcBef>
                <a:spcPts val="0"/>
              </a:spcBef>
              <a:spcAft>
                <a:spcPts val="0"/>
              </a:spcAft>
              <a:buNone/>
            </a:pPr>
            <a:r>
              <a:rPr lang="en" sz="1200">
                <a:solidFill>
                  <a:schemeClr val="lt1"/>
                </a:solidFill>
              </a:rPr>
              <a:t>Find the sweet spot beyond which the profit falls. </a:t>
            </a:r>
            <a:endParaRPr sz="1200">
              <a:solidFill>
                <a:schemeClr val="lt1"/>
              </a:solidFill>
            </a:endParaRPr>
          </a:p>
        </p:txBody>
      </p:sp>
      <p:grpSp>
        <p:nvGrpSpPr>
          <p:cNvPr id="196" name="Google Shape;196;p26"/>
          <p:cNvGrpSpPr/>
          <p:nvPr/>
        </p:nvGrpSpPr>
        <p:grpSpPr>
          <a:xfrm>
            <a:off x="424825" y="3724180"/>
            <a:ext cx="8294360" cy="799447"/>
            <a:chOff x="424813" y="2974405"/>
            <a:chExt cx="8294360" cy="849933"/>
          </a:xfrm>
        </p:grpSpPr>
        <p:sp>
          <p:nvSpPr>
            <p:cNvPr id="197" name="Google Shape;197;p26"/>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26"/>
          <p:cNvSpPr txBox="1"/>
          <p:nvPr>
            <p:ph idx="4294967295" type="body"/>
          </p:nvPr>
        </p:nvSpPr>
        <p:spPr>
          <a:xfrm>
            <a:off x="539675" y="3724250"/>
            <a:ext cx="27984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Continuous Improvement</a:t>
            </a:r>
            <a:endParaRPr>
              <a:solidFill>
                <a:schemeClr val="lt1"/>
              </a:solidFill>
            </a:endParaRPr>
          </a:p>
        </p:txBody>
      </p:sp>
      <p:sp>
        <p:nvSpPr>
          <p:cNvPr id="200" name="Google Shape;200;p26"/>
          <p:cNvSpPr txBox="1"/>
          <p:nvPr>
            <p:ph idx="4294967295" type="body"/>
          </p:nvPr>
        </p:nvSpPr>
        <p:spPr>
          <a:xfrm>
            <a:off x="3480453" y="3727792"/>
            <a:ext cx="5111700" cy="7992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 sz="1200">
                <a:solidFill>
                  <a:schemeClr val="lt1"/>
                </a:solidFill>
              </a:rPr>
              <a:t>By doing marketing analytics, the bank can always generate data and get the latest trend. </a:t>
            </a:r>
            <a:endParaRPr sz="1200">
              <a:solidFill>
                <a:schemeClr val="lt1"/>
              </a:solidFill>
            </a:endParaRPr>
          </a:p>
          <a:p>
            <a:pPr indent="0" lvl="0" marL="0" rtl="0" algn="l">
              <a:spcBef>
                <a:spcPts val="0"/>
              </a:spcBef>
              <a:spcAft>
                <a:spcPts val="0"/>
              </a:spcAft>
              <a:buNone/>
            </a:pPr>
            <a:r>
              <a:rPr lang="en" sz="1200">
                <a:solidFill>
                  <a:schemeClr val="lt1"/>
                </a:solidFill>
              </a:rPr>
              <a:t>Can keep changing marketing strategy based on the marketing analysis results. </a:t>
            </a:r>
            <a:endParaRPr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4" name="Shape 204"/>
        <p:cNvGrpSpPr/>
        <p:nvPr/>
      </p:nvGrpSpPr>
      <p:grpSpPr>
        <a:xfrm>
          <a:off x="0" y="0"/>
          <a:ext cx="0" cy="0"/>
          <a:chOff x="0" y="0"/>
          <a:chExt cx="0" cy="0"/>
        </a:xfrm>
      </p:grpSpPr>
      <p:sp>
        <p:nvSpPr>
          <p:cNvPr id="205" name="Google Shape;205;p27"/>
          <p:cNvSpPr txBox="1"/>
          <p:nvPr>
            <p:ph type="title"/>
          </p:nvPr>
        </p:nvSpPr>
        <p:spPr>
          <a:xfrm>
            <a:off x="331200" y="526350"/>
            <a:ext cx="8481600" cy="40908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b="1" lang="en" sz="4200"/>
              <a:t>Q &amp; A</a:t>
            </a:r>
            <a:endParaRPr sz="2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512700" y="287350"/>
            <a:ext cx="8118600" cy="646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Citations &amp; References </a:t>
            </a:r>
            <a:endParaRPr sz="3000">
              <a:latin typeface="Times New Roman"/>
              <a:ea typeface="Times New Roman"/>
              <a:cs typeface="Times New Roman"/>
              <a:sym typeface="Times New Roman"/>
            </a:endParaRPr>
          </a:p>
        </p:txBody>
      </p:sp>
      <p:sp>
        <p:nvSpPr>
          <p:cNvPr id="211" name="Google Shape;211;p28"/>
          <p:cNvSpPr txBox="1"/>
          <p:nvPr>
            <p:ph type="title"/>
          </p:nvPr>
        </p:nvSpPr>
        <p:spPr>
          <a:xfrm>
            <a:off x="471425" y="445200"/>
            <a:ext cx="8088300" cy="40776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Adsit, D. J., Bobrow, W. S., Hegel, P. S., Fitzpatrick, B. G., &amp; Kaiser, R. B. (2018). The Return on Investment of Rank and Yank in a Simulated Call-Center Environment. </a:t>
            </a:r>
            <a:r>
              <a:rPr i="1" lang="en" sz="1100">
                <a:solidFill>
                  <a:srgbClr val="FFFFFF"/>
                </a:solidFill>
                <a:latin typeface="Arial"/>
                <a:ea typeface="Arial"/>
                <a:cs typeface="Arial"/>
                <a:sym typeface="Arial"/>
              </a:rPr>
              <a:t>Educational Publishing Foundation</a:t>
            </a:r>
            <a:r>
              <a:rPr lang="en" sz="1100">
                <a:solidFill>
                  <a:srgbClr val="FFFFFF"/>
                </a:solidFill>
                <a:latin typeface="Arial"/>
                <a:ea typeface="Arial"/>
                <a:cs typeface="Arial"/>
                <a:sym typeface="Arial"/>
              </a:rPr>
              <a:t>, 113-128.</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Byrne, J. A. (2017, 09 02). </a:t>
            </a:r>
            <a:r>
              <a:rPr i="1" lang="en" sz="1100">
                <a:solidFill>
                  <a:srgbClr val="FFFFFF"/>
                </a:solidFill>
                <a:latin typeface="Arial"/>
                <a:ea typeface="Arial"/>
                <a:cs typeface="Arial"/>
                <a:sym typeface="Arial"/>
              </a:rPr>
              <a:t>Big banks make a lot of money off your deposits: report</a:t>
            </a:r>
            <a:r>
              <a:rPr lang="en" sz="1100">
                <a:solidFill>
                  <a:srgbClr val="FFFFFF"/>
                </a:solidFill>
                <a:latin typeface="Arial"/>
                <a:ea typeface="Arial"/>
                <a:cs typeface="Arial"/>
                <a:sym typeface="Arial"/>
              </a:rPr>
              <a:t>. Retrieved from New York Post: https://nypost.com/2017/09/02/big-banks-make-a-lot-of-money-off-your-deposits-report/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Chris, A. (2014, 05 21). </a:t>
            </a:r>
            <a:r>
              <a:rPr i="1" lang="en" sz="1100">
                <a:solidFill>
                  <a:srgbClr val="FFFFFF"/>
                </a:solidFill>
                <a:latin typeface="Arial"/>
                <a:ea typeface="Arial"/>
                <a:cs typeface="Arial"/>
                <a:sym typeface="Arial"/>
              </a:rPr>
              <a:t>McFadden's Pseudo-</a:t>
            </a:r>
            <a:r>
              <a:rPr i="1" lang="en" sz="1100">
                <a:solidFill>
                  <a:srgbClr val="FFFFFF"/>
                </a:solidFill>
                <a:latin typeface="Times New Roman"/>
                <a:ea typeface="Times New Roman"/>
                <a:cs typeface="Times New Roman"/>
                <a:sym typeface="Times New Roman"/>
              </a:rPr>
              <a:t>𝑅</a:t>
            </a:r>
            <a:r>
              <a:rPr i="1" lang="en" sz="1100">
                <a:solidFill>
                  <a:srgbClr val="FFFFFF"/>
                </a:solidFill>
                <a:latin typeface="Arial"/>
                <a:ea typeface="Arial"/>
                <a:cs typeface="Arial"/>
                <a:sym typeface="Arial"/>
              </a:rPr>
              <a:t>2 R 2 Interpretation</a:t>
            </a:r>
            <a:r>
              <a:rPr lang="en" sz="1100">
                <a:solidFill>
                  <a:srgbClr val="FFFFFF"/>
                </a:solidFill>
                <a:latin typeface="Arial"/>
                <a:ea typeface="Arial"/>
                <a:cs typeface="Arial"/>
                <a:sym typeface="Arial"/>
              </a:rPr>
              <a:t>. Retrieved from Stack Exchange: https://stats.stackexchange.com/questions/82105/mcfaddens-pseudo-r2-interpretation#:~:text=A%20rule%20of%20thumb%20that,isn't%20particularly%20strong%20either</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Information Gatekeepers, Inc. (2002). India gets $232 million investment in call center. </a:t>
            </a:r>
            <a:r>
              <a:rPr i="1" lang="en" sz="1100">
                <a:solidFill>
                  <a:srgbClr val="FFFFFF"/>
                </a:solidFill>
                <a:latin typeface="Arial"/>
                <a:ea typeface="Arial"/>
                <a:cs typeface="Arial"/>
                <a:sym typeface="Arial"/>
              </a:rPr>
              <a:t>Asia Pacific Telecom</a:t>
            </a:r>
            <a:r>
              <a:rPr lang="en" sz="1100">
                <a:solidFill>
                  <a:srgbClr val="FFFFFF"/>
                </a:solidFill>
                <a:latin typeface="Arial"/>
                <a:ea typeface="Arial"/>
                <a:cs typeface="Arial"/>
                <a:sym typeface="Arial"/>
              </a:rPr>
              <a:t>, Vol.6 (10), p.6.</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Kaggle. (2022, April 17). </a:t>
            </a:r>
            <a:r>
              <a:rPr i="1" lang="en" sz="1100">
                <a:solidFill>
                  <a:srgbClr val="FFFFFF"/>
                </a:solidFill>
                <a:latin typeface="Arial"/>
                <a:ea typeface="Arial"/>
                <a:cs typeface="Arial"/>
                <a:sym typeface="Arial"/>
              </a:rPr>
              <a:t>Bank Marketing Data Set</a:t>
            </a:r>
            <a:r>
              <a:rPr lang="en" sz="1100">
                <a:solidFill>
                  <a:srgbClr val="FFFFFF"/>
                </a:solidFill>
                <a:latin typeface="Arial"/>
                <a:ea typeface="Arial"/>
                <a:cs typeface="Arial"/>
                <a:sym typeface="Arial"/>
              </a:rPr>
              <a:t>. Retrieved from Kaggle: https://www.kaggle.com/datasets/alexkataev/bank-marketing-data-set?select=bank-additional-full.csv</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Marketing Weekly News. (2019, June 08). Patent Issued for Telephone Marketing And Message System And Method. </a:t>
            </a:r>
            <a:r>
              <a:rPr i="1" lang="en" sz="1100">
                <a:solidFill>
                  <a:srgbClr val="FFFFFF"/>
                </a:solidFill>
                <a:latin typeface="Arial"/>
                <a:ea typeface="Arial"/>
                <a:cs typeface="Arial"/>
                <a:sym typeface="Arial"/>
              </a:rPr>
              <a:t>Marketing Weekly News</a:t>
            </a:r>
            <a:r>
              <a:rPr lang="en" sz="1100">
                <a:solidFill>
                  <a:srgbClr val="FFFFFF"/>
                </a:solidFill>
                <a:latin typeface="Arial"/>
                <a:ea typeface="Arial"/>
                <a:cs typeface="Arial"/>
                <a:sym typeface="Arial"/>
              </a:rPr>
              <a:t>, p. 370.</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Mushafiq, M., &amp; Sehar, T. (2021, January 01). Reality of short-term causality of Islamic and conventional banking term deposit rates in Pakistan. </a:t>
            </a:r>
            <a:r>
              <a:rPr i="1" lang="en" sz="1100">
                <a:solidFill>
                  <a:srgbClr val="FFFFFF"/>
                </a:solidFill>
                <a:latin typeface="Arial"/>
                <a:ea typeface="Arial"/>
                <a:cs typeface="Arial"/>
                <a:sym typeface="Arial"/>
              </a:rPr>
              <a:t>Asian Journal of Economics and Banking (AJEB)</a:t>
            </a:r>
            <a:r>
              <a:rPr lang="en" sz="1100">
                <a:solidFill>
                  <a:srgbClr val="FFFFFF"/>
                </a:solidFill>
                <a:latin typeface="Arial"/>
                <a:ea typeface="Arial"/>
                <a:cs typeface="Arial"/>
                <a:sym typeface="Arial"/>
              </a:rPr>
              <a:t>, pp. 66-78.</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Penn State Eberly College of Science. (2018). </a:t>
            </a:r>
            <a:r>
              <a:rPr i="1" lang="en" sz="1100">
                <a:solidFill>
                  <a:srgbClr val="FFFFFF"/>
                </a:solidFill>
                <a:latin typeface="Arial"/>
                <a:ea typeface="Arial"/>
                <a:cs typeface="Arial"/>
                <a:sym typeface="Arial"/>
              </a:rPr>
              <a:t>10.7 - Detecting Multicollinearity Using Variance Inflation Factors</a:t>
            </a:r>
            <a:r>
              <a:rPr lang="en" sz="1100">
                <a:solidFill>
                  <a:srgbClr val="FFFFFF"/>
                </a:solidFill>
                <a:latin typeface="Arial"/>
                <a:ea typeface="Arial"/>
                <a:cs typeface="Arial"/>
                <a:sym typeface="Arial"/>
              </a:rPr>
              <a:t>. Retrieved from Penn State Eberly College of Science: https://online.stat.psu.edu/stat462/node/180/#:~:text=The%20general%20rule%20of%20thumb,of%20serious%20multicollinearity%20requiring%20correction</a:t>
            </a:r>
            <a:endParaRPr sz="1100">
              <a:solidFill>
                <a:srgbClr val="FFFFFF"/>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512700" y="287350"/>
            <a:ext cx="8118600" cy="646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Technical Appendices </a:t>
            </a:r>
            <a:endParaRPr sz="3000">
              <a:latin typeface="Times New Roman"/>
              <a:ea typeface="Times New Roman"/>
              <a:cs typeface="Times New Roman"/>
              <a:sym typeface="Times New Roman"/>
            </a:endParaRPr>
          </a:p>
        </p:txBody>
      </p:sp>
      <p:pic>
        <p:nvPicPr>
          <p:cNvPr id="217" name="Google Shape;217;p29"/>
          <p:cNvPicPr preferRelativeResize="0"/>
          <p:nvPr/>
        </p:nvPicPr>
        <p:blipFill>
          <a:blip r:embed="rId3">
            <a:alphaModFix/>
          </a:blip>
          <a:stretch>
            <a:fillRect/>
          </a:stretch>
        </p:blipFill>
        <p:spPr>
          <a:xfrm>
            <a:off x="512700" y="2806025"/>
            <a:ext cx="3433074" cy="1804450"/>
          </a:xfrm>
          <a:prstGeom prst="rect">
            <a:avLst/>
          </a:prstGeom>
          <a:noFill/>
          <a:ln>
            <a:noFill/>
          </a:ln>
        </p:spPr>
      </p:pic>
      <p:pic>
        <p:nvPicPr>
          <p:cNvPr id="218" name="Google Shape;218;p29"/>
          <p:cNvPicPr preferRelativeResize="0"/>
          <p:nvPr/>
        </p:nvPicPr>
        <p:blipFill>
          <a:blip r:embed="rId4">
            <a:alphaModFix/>
          </a:blip>
          <a:stretch>
            <a:fillRect/>
          </a:stretch>
        </p:blipFill>
        <p:spPr>
          <a:xfrm>
            <a:off x="4683499" y="1238950"/>
            <a:ext cx="4197627" cy="3904549"/>
          </a:xfrm>
          <a:prstGeom prst="rect">
            <a:avLst/>
          </a:prstGeom>
          <a:noFill/>
          <a:ln>
            <a:noFill/>
          </a:ln>
        </p:spPr>
      </p:pic>
      <p:sp>
        <p:nvSpPr>
          <p:cNvPr id="219" name="Google Shape;219;p29"/>
          <p:cNvSpPr txBox="1"/>
          <p:nvPr/>
        </p:nvSpPr>
        <p:spPr>
          <a:xfrm>
            <a:off x="335625" y="934150"/>
            <a:ext cx="41976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First, we read the raw from csv file and performed exploratory data analysis and imputation</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317500" lvl="0" marL="457200" rtl="0" algn="l">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Next, we performed one-hot encoding and target encoding for the categorical variables</a:t>
            </a:r>
            <a:endParaRPr>
              <a:solidFill>
                <a:schemeClr val="lt1"/>
              </a:solidFill>
              <a:latin typeface="Old Standard TT"/>
              <a:ea typeface="Old Standard TT"/>
              <a:cs typeface="Old Standard TT"/>
              <a:sym typeface="Old Standard TT"/>
            </a:endParaRPr>
          </a:p>
        </p:txBody>
      </p:sp>
      <p:pic>
        <p:nvPicPr>
          <p:cNvPr id="220" name="Google Shape;220;p29"/>
          <p:cNvPicPr preferRelativeResize="0"/>
          <p:nvPr/>
        </p:nvPicPr>
        <p:blipFill>
          <a:blip r:embed="rId5">
            <a:alphaModFix/>
          </a:blip>
          <a:stretch>
            <a:fillRect/>
          </a:stretch>
        </p:blipFill>
        <p:spPr>
          <a:xfrm>
            <a:off x="4683500" y="403797"/>
            <a:ext cx="4460500" cy="413894"/>
          </a:xfrm>
          <a:prstGeom prst="rect">
            <a:avLst/>
          </a:prstGeom>
          <a:noFill/>
          <a:ln>
            <a:noFill/>
          </a:ln>
        </p:spPr>
      </p:pic>
      <p:sp>
        <p:nvSpPr>
          <p:cNvPr id="221" name="Google Shape;221;p29"/>
          <p:cNvSpPr txBox="1"/>
          <p:nvPr/>
        </p:nvSpPr>
        <p:spPr>
          <a:xfrm>
            <a:off x="4683500" y="0"/>
            <a:ext cx="487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Example</a:t>
            </a:r>
            <a:r>
              <a:rPr lang="en">
                <a:solidFill>
                  <a:schemeClr val="lt1"/>
                </a:solidFill>
                <a:latin typeface="Old Standard TT"/>
                <a:ea typeface="Old Standard TT"/>
                <a:cs typeface="Old Standard TT"/>
                <a:sym typeface="Old Standard TT"/>
              </a:rPr>
              <a:t> of one-hot encoding for binary feature</a:t>
            </a:r>
            <a:endParaRPr>
              <a:solidFill>
                <a:schemeClr val="lt1"/>
              </a:solidFill>
              <a:latin typeface="Old Standard TT"/>
              <a:ea typeface="Old Standard TT"/>
              <a:cs typeface="Old Standard TT"/>
              <a:sym typeface="Old Standard TT"/>
            </a:endParaRPr>
          </a:p>
        </p:txBody>
      </p:sp>
      <p:sp>
        <p:nvSpPr>
          <p:cNvPr id="222" name="Google Shape;222;p29"/>
          <p:cNvSpPr txBox="1"/>
          <p:nvPr/>
        </p:nvSpPr>
        <p:spPr>
          <a:xfrm>
            <a:off x="4683500" y="817700"/>
            <a:ext cx="487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Summary of dataset after pre-processing raw data</a:t>
            </a:r>
            <a:endParaRPr>
              <a:solidFill>
                <a:schemeClr val="lt1"/>
              </a:solidFill>
              <a:latin typeface="Old Standard TT"/>
              <a:ea typeface="Old Standard TT"/>
              <a:cs typeface="Old Standard TT"/>
              <a:sym typeface="Old Standard TT"/>
            </a:endParaRPr>
          </a:p>
        </p:txBody>
      </p:sp>
      <p:sp>
        <p:nvSpPr>
          <p:cNvPr id="223" name="Google Shape;223;p29"/>
          <p:cNvSpPr txBox="1"/>
          <p:nvPr/>
        </p:nvSpPr>
        <p:spPr>
          <a:xfrm>
            <a:off x="335625" y="4668650"/>
            <a:ext cx="487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Example of exploratory data analysis(EDA)</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512700" y="287350"/>
            <a:ext cx="8118600" cy="646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latin typeface="Times New Roman"/>
                <a:ea typeface="Times New Roman"/>
                <a:cs typeface="Times New Roman"/>
                <a:sym typeface="Times New Roman"/>
              </a:rPr>
              <a:t>Technical Appendices </a:t>
            </a:r>
            <a:endParaRPr sz="3000">
              <a:latin typeface="Times New Roman"/>
              <a:ea typeface="Times New Roman"/>
              <a:cs typeface="Times New Roman"/>
              <a:sym typeface="Times New Roman"/>
            </a:endParaRPr>
          </a:p>
        </p:txBody>
      </p:sp>
      <p:sp>
        <p:nvSpPr>
          <p:cNvPr id="229" name="Google Shape;229;p30"/>
          <p:cNvSpPr txBox="1"/>
          <p:nvPr/>
        </p:nvSpPr>
        <p:spPr>
          <a:xfrm>
            <a:off x="335625" y="934150"/>
            <a:ext cx="41976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Then</a:t>
            </a:r>
            <a:r>
              <a:rPr lang="en">
                <a:solidFill>
                  <a:schemeClr val="lt1"/>
                </a:solidFill>
                <a:latin typeface="Old Standard TT"/>
                <a:ea typeface="Old Standard TT"/>
                <a:cs typeface="Old Standard TT"/>
                <a:sym typeface="Old Standard TT"/>
              </a:rPr>
              <a:t>, we performed kmeans using demographic data, developed customer profiles and selected our targeting groups (as shown in the slides above)</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317500" lvl="0" marL="457200" rtl="0" algn="l">
              <a:spcBef>
                <a:spcPts val="0"/>
              </a:spcBef>
              <a:spcAft>
                <a:spcPts val="0"/>
              </a:spcAft>
              <a:buClr>
                <a:schemeClr val="lt1"/>
              </a:buClr>
              <a:buSzPts val="1400"/>
              <a:buFont typeface="Old Standard TT"/>
              <a:buAutoNum type="arabicPeriod"/>
            </a:pPr>
            <a:r>
              <a:rPr lang="en">
                <a:solidFill>
                  <a:schemeClr val="lt1"/>
                </a:solidFill>
                <a:latin typeface="Old Standard TT"/>
                <a:ea typeface="Old Standard TT"/>
                <a:cs typeface="Old Standard TT"/>
                <a:sym typeface="Old Standard TT"/>
              </a:rPr>
              <a:t>After kmeans, we performed Forward Feature Selection and picked 10 features. We standardized the features and split into training and testing set, then fitted logistic regression to targeting groups using Sklearn</a:t>
            </a:r>
            <a:endParaRPr>
              <a:solidFill>
                <a:schemeClr val="lt1"/>
              </a:solidFill>
              <a:latin typeface="Old Standard TT"/>
              <a:ea typeface="Old Standard TT"/>
              <a:cs typeface="Old Standard TT"/>
              <a:sym typeface="Old Standard TT"/>
            </a:endParaRPr>
          </a:p>
        </p:txBody>
      </p:sp>
      <p:sp>
        <p:nvSpPr>
          <p:cNvPr id="230" name="Google Shape;230;p30"/>
          <p:cNvSpPr txBox="1"/>
          <p:nvPr/>
        </p:nvSpPr>
        <p:spPr>
          <a:xfrm>
            <a:off x="4683500" y="0"/>
            <a:ext cx="487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Result of Forward Selection</a:t>
            </a:r>
            <a:endParaRPr>
              <a:solidFill>
                <a:schemeClr val="lt1"/>
              </a:solidFill>
              <a:latin typeface="Old Standard TT"/>
              <a:ea typeface="Old Standard TT"/>
              <a:cs typeface="Old Standard TT"/>
              <a:sym typeface="Old Standard TT"/>
            </a:endParaRPr>
          </a:p>
        </p:txBody>
      </p:sp>
      <p:sp>
        <p:nvSpPr>
          <p:cNvPr id="231" name="Google Shape;231;p30"/>
          <p:cNvSpPr txBox="1"/>
          <p:nvPr/>
        </p:nvSpPr>
        <p:spPr>
          <a:xfrm>
            <a:off x="4740500" y="2371650"/>
            <a:ext cx="48702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Old Standard TT"/>
              <a:buChar char="●"/>
            </a:pPr>
            <a:r>
              <a:rPr lang="en" sz="1200">
                <a:solidFill>
                  <a:schemeClr val="lt1"/>
                </a:solidFill>
                <a:latin typeface="Old Standard TT"/>
                <a:ea typeface="Old Standard TT"/>
                <a:cs typeface="Old Standard TT"/>
                <a:sym typeface="Old Standard TT"/>
              </a:rPr>
              <a:t>Prediction performance on training and testing dataset </a:t>
            </a:r>
            <a:endParaRPr sz="1200">
              <a:solidFill>
                <a:schemeClr val="lt1"/>
              </a:solidFill>
              <a:latin typeface="Old Standard TT"/>
              <a:ea typeface="Old Standard TT"/>
              <a:cs typeface="Old Standard TT"/>
              <a:sym typeface="Old Standard TT"/>
            </a:endParaRPr>
          </a:p>
        </p:txBody>
      </p:sp>
      <p:sp>
        <p:nvSpPr>
          <p:cNvPr id="232" name="Google Shape;232;p30"/>
          <p:cNvSpPr txBox="1"/>
          <p:nvPr/>
        </p:nvSpPr>
        <p:spPr>
          <a:xfrm>
            <a:off x="-186700" y="3203750"/>
            <a:ext cx="487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Train test split</a:t>
            </a:r>
            <a:endParaRPr>
              <a:solidFill>
                <a:schemeClr val="lt1"/>
              </a:solidFill>
              <a:latin typeface="Old Standard TT"/>
              <a:ea typeface="Old Standard TT"/>
              <a:cs typeface="Old Standard TT"/>
              <a:sym typeface="Old Standard TT"/>
            </a:endParaRPr>
          </a:p>
        </p:txBody>
      </p:sp>
      <p:pic>
        <p:nvPicPr>
          <p:cNvPr id="233" name="Google Shape;233;p30"/>
          <p:cNvPicPr preferRelativeResize="0"/>
          <p:nvPr/>
        </p:nvPicPr>
        <p:blipFill>
          <a:blip r:embed="rId3">
            <a:alphaModFix/>
          </a:blip>
          <a:stretch>
            <a:fillRect/>
          </a:stretch>
        </p:blipFill>
        <p:spPr>
          <a:xfrm>
            <a:off x="5186600" y="456900"/>
            <a:ext cx="3444698" cy="1799415"/>
          </a:xfrm>
          <a:prstGeom prst="rect">
            <a:avLst/>
          </a:prstGeom>
          <a:noFill/>
          <a:ln>
            <a:noFill/>
          </a:ln>
        </p:spPr>
      </p:pic>
      <p:pic>
        <p:nvPicPr>
          <p:cNvPr id="234" name="Google Shape;234;p30"/>
          <p:cNvPicPr preferRelativeResize="0"/>
          <p:nvPr/>
        </p:nvPicPr>
        <p:blipFill>
          <a:blip r:embed="rId4">
            <a:alphaModFix/>
          </a:blip>
          <a:stretch>
            <a:fillRect/>
          </a:stretch>
        </p:blipFill>
        <p:spPr>
          <a:xfrm>
            <a:off x="0" y="3527750"/>
            <a:ext cx="4571999" cy="535283"/>
          </a:xfrm>
          <a:prstGeom prst="rect">
            <a:avLst/>
          </a:prstGeom>
          <a:noFill/>
          <a:ln>
            <a:noFill/>
          </a:ln>
        </p:spPr>
      </p:pic>
      <p:pic>
        <p:nvPicPr>
          <p:cNvPr id="235" name="Google Shape;235;p30"/>
          <p:cNvPicPr preferRelativeResize="0"/>
          <p:nvPr/>
        </p:nvPicPr>
        <p:blipFill>
          <a:blip r:embed="rId5">
            <a:alphaModFix/>
          </a:blip>
          <a:stretch>
            <a:fillRect/>
          </a:stretch>
        </p:blipFill>
        <p:spPr>
          <a:xfrm>
            <a:off x="0" y="4367833"/>
            <a:ext cx="3476652" cy="775667"/>
          </a:xfrm>
          <a:prstGeom prst="rect">
            <a:avLst/>
          </a:prstGeom>
          <a:noFill/>
          <a:ln>
            <a:noFill/>
          </a:ln>
        </p:spPr>
      </p:pic>
      <p:sp>
        <p:nvSpPr>
          <p:cNvPr id="236" name="Google Shape;236;p30"/>
          <p:cNvSpPr txBox="1"/>
          <p:nvPr/>
        </p:nvSpPr>
        <p:spPr>
          <a:xfrm>
            <a:off x="-186700" y="4041950"/>
            <a:ext cx="487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Standardization</a:t>
            </a:r>
            <a:endParaRPr>
              <a:solidFill>
                <a:schemeClr val="lt1"/>
              </a:solidFill>
              <a:latin typeface="Old Standard TT"/>
              <a:ea typeface="Old Standard TT"/>
              <a:cs typeface="Old Standard TT"/>
              <a:sym typeface="Old Standard TT"/>
            </a:endParaRPr>
          </a:p>
        </p:txBody>
      </p:sp>
      <p:pic>
        <p:nvPicPr>
          <p:cNvPr id="237" name="Google Shape;237;p30"/>
          <p:cNvPicPr preferRelativeResize="0"/>
          <p:nvPr/>
        </p:nvPicPr>
        <p:blipFill>
          <a:blip r:embed="rId6">
            <a:alphaModFix/>
          </a:blip>
          <a:stretch>
            <a:fillRect/>
          </a:stretch>
        </p:blipFill>
        <p:spPr>
          <a:xfrm>
            <a:off x="5109625" y="2746526"/>
            <a:ext cx="3727904" cy="2339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idx="4294967295" type="title"/>
          </p:nvPr>
        </p:nvSpPr>
        <p:spPr>
          <a:xfrm>
            <a:off x="311700" y="372500"/>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The Team</a:t>
            </a:r>
            <a:endParaRPr>
              <a:solidFill>
                <a:schemeClr val="lt1"/>
              </a:solidFill>
            </a:endParaRPr>
          </a:p>
        </p:txBody>
      </p:sp>
      <p:pic>
        <p:nvPicPr>
          <p:cNvPr id="67" name="Google Shape;67;p14"/>
          <p:cNvPicPr preferRelativeResize="0"/>
          <p:nvPr/>
        </p:nvPicPr>
        <p:blipFill rotWithShape="1">
          <a:blip r:embed="rId3">
            <a:alphaModFix/>
          </a:blip>
          <a:srcRect b="15980" l="0" r="0" t="4039"/>
          <a:stretch/>
        </p:blipFill>
        <p:spPr>
          <a:xfrm>
            <a:off x="164948" y="1675925"/>
            <a:ext cx="1316100" cy="1316100"/>
          </a:xfrm>
          <a:prstGeom prst="ellipse">
            <a:avLst/>
          </a:prstGeom>
          <a:noFill/>
          <a:ln>
            <a:noFill/>
          </a:ln>
        </p:spPr>
      </p:pic>
      <p:sp>
        <p:nvSpPr>
          <p:cNvPr id="68" name="Google Shape;68;p14"/>
          <p:cNvSpPr txBox="1"/>
          <p:nvPr>
            <p:ph idx="4294967295" type="body"/>
          </p:nvPr>
        </p:nvSpPr>
        <p:spPr>
          <a:xfrm>
            <a:off x="164950" y="3108900"/>
            <a:ext cx="1316100" cy="43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Agatha Putri</a:t>
            </a:r>
            <a:endParaRPr sz="1200">
              <a:solidFill>
                <a:schemeClr val="dk1"/>
              </a:solidFill>
            </a:endParaRPr>
          </a:p>
        </p:txBody>
      </p:sp>
      <p:pic>
        <p:nvPicPr>
          <p:cNvPr id="69" name="Google Shape;69;p14"/>
          <p:cNvPicPr preferRelativeResize="0"/>
          <p:nvPr/>
        </p:nvPicPr>
        <p:blipFill rotWithShape="1">
          <a:blip r:embed="rId4">
            <a:alphaModFix/>
          </a:blip>
          <a:srcRect b="33302" l="0" r="0" t="0"/>
          <a:stretch/>
        </p:blipFill>
        <p:spPr>
          <a:xfrm>
            <a:off x="1628323" y="1715775"/>
            <a:ext cx="1316100" cy="1316100"/>
          </a:xfrm>
          <a:prstGeom prst="ellipse">
            <a:avLst/>
          </a:prstGeom>
          <a:noFill/>
          <a:ln>
            <a:noFill/>
          </a:ln>
        </p:spPr>
      </p:pic>
      <p:sp>
        <p:nvSpPr>
          <p:cNvPr id="70" name="Google Shape;70;p14"/>
          <p:cNvSpPr txBox="1"/>
          <p:nvPr>
            <p:ph idx="4294967295" type="body"/>
          </p:nvPr>
        </p:nvSpPr>
        <p:spPr>
          <a:xfrm>
            <a:off x="1628325" y="3108900"/>
            <a:ext cx="13692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t>Antonius Raharja</a:t>
            </a:r>
            <a:endParaRPr sz="1200">
              <a:solidFill>
                <a:schemeClr val="dk1"/>
              </a:solidFill>
            </a:endParaRPr>
          </a:p>
        </p:txBody>
      </p:sp>
      <p:sp>
        <p:nvSpPr>
          <p:cNvPr id="71" name="Google Shape;71;p14"/>
          <p:cNvSpPr txBox="1"/>
          <p:nvPr>
            <p:ph idx="4294967295" type="body"/>
          </p:nvPr>
        </p:nvSpPr>
        <p:spPr>
          <a:xfrm>
            <a:off x="3135000" y="3108900"/>
            <a:ext cx="1316100" cy="43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Esther Pan</a:t>
            </a:r>
            <a:endParaRPr sz="1200">
              <a:solidFill>
                <a:schemeClr val="dk1"/>
              </a:solidFill>
            </a:endParaRPr>
          </a:p>
        </p:txBody>
      </p:sp>
      <p:sp>
        <p:nvSpPr>
          <p:cNvPr id="72" name="Google Shape;72;p14"/>
          <p:cNvSpPr txBox="1"/>
          <p:nvPr>
            <p:ph idx="4294967295" type="body"/>
          </p:nvPr>
        </p:nvSpPr>
        <p:spPr>
          <a:xfrm>
            <a:off x="4641675" y="3108900"/>
            <a:ext cx="1316100" cy="43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Sumeet Duddagi</a:t>
            </a:r>
            <a:endParaRPr sz="1200">
              <a:solidFill>
                <a:schemeClr val="dk1"/>
              </a:solidFill>
            </a:endParaRPr>
          </a:p>
        </p:txBody>
      </p:sp>
      <p:sp>
        <p:nvSpPr>
          <p:cNvPr id="73" name="Google Shape;73;p14"/>
          <p:cNvSpPr txBox="1"/>
          <p:nvPr>
            <p:ph idx="4294967295" type="body"/>
          </p:nvPr>
        </p:nvSpPr>
        <p:spPr>
          <a:xfrm>
            <a:off x="6148350" y="3108900"/>
            <a:ext cx="1316100" cy="43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Yongjun Kim</a:t>
            </a:r>
            <a:endParaRPr sz="1200">
              <a:solidFill>
                <a:schemeClr val="dk1"/>
              </a:solidFill>
            </a:endParaRPr>
          </a:p>
        </p:txBody>
      </p:sp>
      <p:sp>
        <p:nvSpPr>
          <p:cNvPr id="74" name="Google Shape;74;p14"/>
          <p:cNvSpPr txBox="1"/>
          <p:nvPr>
            <p:ph idx="4294967295" type="body"/>
          </p:nvPr>
        </p:nvSpPr>
        <p:spPr>
          <a:xfrm>
            <a:off x="7655025" y="3108900"/>
            <a:ext cx="1316100" cy="43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Xiao Xiao</a:t>
            </a:r>
            <a:endParaRPr sz="1200">
              <a:solidFill>
                <a:schemeClr val="dk1"/>
              </a:solidFill>
            </a:endParaRPr>
          </a:p>
        </p:txBody>
      </p:sp>
      <p:pic>
        <p:nvPicPr>
          <p:cNvPr id="75" name="Google Shape;75;p14"/>
          <p:cNvPicPr preferRelativeResize="0"/>
          <p:nvPr/>
        </p:nvPicPr>
        <p:blipFill>
          <a:blip r:embed="rId5">
            <a:alphaModFix/>
          </a:blip>
          <a:stretch>
            <a:fillRect/>
          </a:stretch>
        </p:blipFill>
        <p:spPr>
          <a:xfrm>
            <a:off x="3165593" y="1681855"/>
            <a:ext cx="1316100" cy="1316100"/>
          </a:xfrm>
          <a:prstGeom prst="ellipse">
            <a:avLst/>
          </a:prstGeom>
          <a:noFill/>
          <a:ln>
            <a:noFill/>
          </a:ln>
        </p:spPr>
      </p:pic>
      <p:pic>
        <p:nvPicPr>
          <p:cNvPr id="76" name="Google Shape;76;p14"/>
          <p:cNvPicPr preferRelativeResize="0"/>
          <p:nvPr/>
        </p:nvPicPr>
        <p:blipFill rotWithShape="1">
          <a:blip r:embed="rId6">
            <a:alphaModFix/>
          </a:blip>
          <a:srcRect b="27017" l="0" r="0" t="0"/>
          <a:stretch/>
        </p:blipFill>
        <p:spPr>
          <a:xfrm>
            <a:off x="4626938" y="1644275"/>
            <a:ext cx="1369200" cy="1379400"/>
          </a:xfrm>
          <a:prstGeom prst="ellipse">
            <a:avLst/>
          </a:prstGeom>
          <a:noFill/>
          <a:ln>
            <a:noFill/>
          </a:ln>
        </p:spPr>
      </p:pic>
      <p:pic>
        <p:nvPicPr>
          <p:cNvPr id="77" name="Google Shape;77;p14"/>
          <p:cNvPicPr preferRelativeResize="0"/>
          <p:nvPr/>
        </p:nvPicPr>
        <p:blipFill rotWithShape="1">
          <a:blip r:embed="rId7">
            <a:alphaModFix/>
          </a:blip>
          <a:srcRect b="22047" l="0" r="0" t="12374"/>
          <a:stretch/>
        </p:blipFill>
        <p:spPr>
          <a:xfrm>
            <a:off x="7602700" y="1725820"/>
            <a:ext cx="1316100" cy="1296000"/>
          </a:xfrm>
          <a:prstGeom prst="ellipse">
            <a:avLst/>
          </a:prstGeom>
          <a:noFill/>
          <a:ln>
            <a:noFill/>
          </a:ln>
        </p:spPr>
      </p:pic>
      <p:pic>
        <p:nvPicPr>
          <p:cNvPr id="78" name="Google Shape;78;p14"/>
          <p:cNvPicPr preferRelativeResize="0"/>
          <p:nvPr/>
        </p:nvPicPr>
        <p:blipFill>
          <a:blip r:embed="rId8">
            <a:alphaModFix/>
          </a:blip>
          <a:stretch>
            <a:fillRect/>
          </a:stretch>
        </p:blipFill>
        <p:spPr>
          <a:xfrm>
            <a:off x="6141400" y="1700475"/>
            <a:ext cx="1343350" cy="1346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2" name="Shape 82"/>
        <p:cNvGrpSpPr/>
        <p:nvPr/>
      </p:nvGrpSpPr>
      <p:grpSpPr>
        <a:xfrm>
          <a:off x="0" y="0"/>
          <a:ext cx="0" cy="0"/>
          <a:chOff x="0" y="0"/>
          <a:chExt cx="0" cy="0"/>
        </a:xfrm>
      </p:grpSpPr>
      <p:sp>
        <p:nvSpPr>
          <p:cNvPr id="83" name="Google Shape;83;p15"/>
          <p:cNvSpPr txBox="1"/>
          <p:nvPr>
            <p:ph type="title"/>
          </p:nvPr>
        </p:nvSpPr>
        <p:spPr>
          <a:xfrm>
            <a:off x="490250" y="526350"/>
            <a:ext cx="8481600" cy="40908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rmAutofit/>
          </a:bodyPr>
          <a:lstStyle/>
          <a:p>
            <a:pPr indent="0" lvl="0" marL="0" rtl="0" algn="l">
              <a:spcBef>
                <a:spcPts val="0"/>
              </a:spcBef>
              <a:spcAft>
                <a:spcPts val="0"/>
              </a:spcAft>
              <a:buNone/>
            </a:pPr>
            <a:r>
              <a:rPr b="1" lang="en" sz="4200"/>
              <a:t>Presentation Outline</a:t>
            </a:r>
            <a:endParaRPr b="1" sz="4200"/>
          </a:p>
          <a:p>
            <a:pPr indent="0" lvl="0" marL="0" rtl="0" algn="l">
              <a:spcBef>
                <a:spcPts val="0"/>
              </a:spcBef>
              <a:spcAft>
                <a:spcPts val="0"/>
              </a:spcAft>
              <a:buNone/>
            </a:pPr>
            <a:r>
              <a:t/>
            </a:r>
            <a:endParaRPr b="1" sz="4200"/>
          </a:p>
          <a:p>
            <a:pPr indent="-400050" lvl="0" marL="457200" rtl="0" algn="l">
              <a:spcBef>
                <a:spcPts val="0"/>
              </a:spcBef>
              <a:spcAft>
                <a:spcPts val="0"/>
              </a:spcAft>
              <a:buSzPts val="2700"/>
              <a:buChar char="●"/>
            </a:pPr>
            <a:r>
              <a:rPr lang="en" sz="2700"/>
              <a:t>Recap of project problem, data, models, and analyses</a:t>
            </a:r>
            <a:endParaRPr sz="2700"/>
          </a:p>
          <a:p>
            <a:pPr indent="-400050" lvl="0" marL="457200" rtl="0" algn="l">
              <a:spcBef>
                <a:spcPts val="0"/>
              </a:spcBef>
              <a:spcAft>
                <a:spcPts val="0"/>
              </a:spcAft>
              <a:buSzPts val="2700"/>
              <a:buChar char="●"/>
            </a:pPr>
            <a:r>
              <a:rPr lang="en" sz="2700"/>
              <a:t>Insights developed from the analyses</a:t>
            </a:r>
            <a:endParaRPr sz="2700"/>
          </a:p>
          <a:p>
            <a:pPr indent="-400050" lvl="0" marL="457200" rtl="0" algn="l">
              <a:spcBef>
                <a:spcPts val="0"/>
              </a:spcBef>
              <a:spcAft>
                <a:spcPts val="0"/>
              </a:spcAft>
              <a:buSzPts val="2700"/>
              <a:buChar char="●"/>
            </a:pPr>
            <a:r>
              <a:rPr lang="en" sz="2700"/>
              <a:t>Recommendations and managerial implications</a:t>
            </a:r>
            <a:endParaRPr sz="2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pSp>
        <p:nvGrpSpPr>
          <p:cNvPr id="88" name="Google Shape;88;p16"/>
          <p:cNvGrpSpPr/>
          <p:nvPr/>
        </p:nvGrpSpPr>
        <p:grpSpPr>
          <a:xfrm>
            <a:off x="6212550" y="1304881"/>
            <a:ext cx="2632500" cy="3377384"/>
            <a:chOff x="6212550" y="1304875"/>
            <a:chExt cx="2632500" cy="1931700"/>
          </a:xfrm>
        </p:grpSpPr>
        <p:sp>
          <p:nvSpPr>
            <p:cNvPr id="89" name="Google Shape;89;p16"/>
            <p:cNvSpPr/>
            <p:nvPr/>
          </p:nvSpPr>
          <p:spPr>
            <a:xfrm>
              <a:off x="6215400" y="1304875"/>
              <a:ext cx="2628900" cy="1931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16"/>
          <p:cNvGrpSpPr/>
          <p:nvPr/>
        </p:nvGrpSpPr>
        <p:grpSpPr>
          <a:xfrm>
            <a:off x="431925" y="1304881"/>
            <a:ext cx="2628925" cy="3377384"/>
            <a:chOff x="431925" y="1304875"/>
            <a:chExt cx="2628925" cy="1931700"/>
          </a:xfrm>
        </p:grpSpPr>
        <p:sp>
          <p:nvSpPr>
            <p:cNvPr id="92" name="Google Shape;92;p16"/>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431950" y="1304875"/>
              <a:ext cx="2628900" cy="1931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95" name="Google Shape;95;p16"/>
          <p:cNvSpPr txBox="1"/>
          <p:nvPr>
            <p:ph idx="4294967295" type="body"/>
          </p:nvPr>
        </p:nvSpPr>
        <p:spPr>
          <a:xfrm>
            <a:off x="499150" y="1304875"/>
            <a:ext cx="2494500" cy="77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Problem Statement</a:t>
            </a:r>
            <a:endParaRPr>
              <a:solidFill>
                <a:schemeClr val="lt1"/>
              </a:solidFill>
            </a:endParaRPr>
          </a:p>
        </p:txBody>
      </p:sp>
      <p:grpSp>
        <p:nvGrpSpPr>
          <p:cNvPr id="96" name="Google Shape;96;p16"/>
          <p:cNvGrpSpPr/>
          <p:nvPr/>
        </p:nvGrpSpPr>
        <p:grpSpPr>
          <a:xfrm>
            <a:off x="3320450" y="1304864"/>
            <a:ext cx="2632500" cy="3377384"/>
            <a:chOff x="3320450" y="1304875"/>
            <a:chExt cx="2632500" cy="1931700"/>
          </a:xfrm>
        </p:grpSpPr>
        <p:sp>
          <p:nvSpPr>
            <p:cNvPr id="97" name="Google Shape;97;p16"/>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3320450" y="1304875"/>
              <a:ext cx="2628900" cy="1931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6"/>
          <p:cNvSpPr txBox="1"/>
          <p:nvPr>
            <p:ph idx="4294967295" type="body"/>
          </p:nvPr>
        </p:nvSpPr>
        <p:spPr>
          <a:xfrm>
            <a:off x="3397400" y="2135275"/>
            <a:ext cx="2478600" cy="254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440"/>
              <a:buFont typeface="Arial"/>
              <a:buNone/>
            </a:pPr>
            <a:r>
              <a:rPr lang="en" sz="1200"/>
              <a:t>Based on the customers’ demographics, geographics, and psychographics information, including their age, type of jobs, marital status, education, credit default status, loans, we want to find out beforehand which groups of customers are more likely to subscribe term deposits from telephonic marketing campaigns, so that the bank can maximize its profit from its marketing campaigns.</a:t>
            </a:r>
            <a:endParaRPr sz="1200"/>
          </a:p>
          <a:p>
            <a:pPr indent="0" lvl="0" marL="0" rtl="0" algn="l">
              <a:spcBef>
                <a:spcPts val="0"/>
              </a:spcBef>
              <a:spcAft>
                <a:spcPts val="1200"/>
              </a:spcAft>
              <a:buSzPts val="440"/>
              <a:buNone/>
            </a:pPr>
            <a:r>
              <a:t/>
            </a:r>
            <a:endParaRPr sz="1040"/>
          </a:p>
        </p:txBody>
      </p:sp>
      <p:sp>
        <p:nvSpPr>
          <p:cNvPr id="100" name="Google Shape;100;p16"/>
          <p:cNvSpPr txBox="1"/>
          <p:nvPr>
            <p:ph idx="4294967295" type="body"/>
          </p:nvPr>
        </p:nvSpPr>
        <p:spPr>
          <a:xfrm>
            <a:off x="3389450" y="1304875"/>
            <a:ext cx="2494500" cy="77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Project Objective</a:t>
            </a:r>
            <a:endParaRPr>
              <a:solidFill>
                <a:schemeClr val="lt1"/>
              </a:solidFill>
            </a:endParaRPr>
          </a:p>
        </p:txBody>
      </p:sp>
      <p:sp>
        <p:nvSpPr>
          <p:cNvPr id="101" name="Google Shape;101;p16"/>
          <p:cNvSpPr txBox="1"/>
          <p:nvPr>
            <p:ph idx="4294967295" type="body"/>
          </p:nvPr>
        </p:nvSpPr>
        <p:spPr>
          <a:xfrm>
            <a:off x="6212475" y="1304875"/>
            <a:ext cx="2632500" cy="7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605"/>
              <a:buNone/>
            </a:pPr>
            <a:r>
              <a:rPr lang="en" sz="1690">
                <a:solidFill>
                  <a:schemeClr val="lt1"/>
                </a:solidFill>
              </a:rPr>
              <a:t>Why Marketing Analytics Important?</a:t>
            </a:r>
            <a:endParaRPr sz="1690">
              <a:solidFill>
                <a:schemeClr val="lt1"/>
              </a:solidFill>
            </a:endParaRPr>
          </a:p>
        </p:txBody>
      </p:sp>
      <p:sp>
        <p:nvSpPr>
          <p:cNvPr id="102" name="Google Shape;102;p16"/>
          <p:cNvSpPr txBox="1"/>
          <p:nvPr>
            <p:ph idx="4294967295" type="body"/>
          </p:nvPr>
        </p:nvSpPr>
        <p:spPr>
          <a:xfrm>
            <a:off x="6286400" y="2197375"/>
            <a:ext cx="2478600" cy="248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Needs to determine the right customers by doing </a:t>
            </a:r>
            <a:r>
              <a:rPr lang="en" sz="1600"/>
              <a:t>segmentation, </a:t>
            </a:r>
            <a:r>
              <a:rPr lang="en" sz="1600"/>
              <a:t>targeting and positioning in doing promotion.</a:t>
            </a:r>
            <a:endParaRPr sz="1600"/>
          </a:p>
        </p:txBody>
      </p:sp>
      <p:sp>
        <p:nvSpPr>
          <p:cNvPr id="103" name="Google Shape;103;p16"/>
          <p:cNvSpPr txBox="1"/>
          <p:nvPr>
            <p:ph idx="4294967295" type="body"/>
          </p:nvPr>
        </p:nvSpPr>
        <p:spPr>
          <a:xfrm>
            <a:off x="431925" y="2135150"/>
            <a:ext cx="2628900" cy="25470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Clr>
                <a:schemeClr val="dk1"/>
              </a:buClr>
              <a:buSzPts val="1100"/>
              <a:buFont typeface="Arial"/>
              <a:buNone/>
            </a:pPr>
            <a:r>
              <a:rPr lang="en" sz="1600"/>
              <a:t>Since the telephonic marketing campaigns require huge investment, in order to maximize its profit, the bank needs to target the right customers, who are most likely to subscribe to term deposits.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277125" y="108975"/>
            <a:ext cx="4045200" cy="88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a:t>
            </a:r>
            <a:endParaRPr/>
          </a:p>
        </p:txBody>
      </p:sp>
      <p:sp>
        <p:nvSpPr>
          <p:cNvPr id="109" name="Google Shape;109;p17"/>
          <p:cNvSpPr txBox="1"/>
          <p:nvPr>
            <p:ph idx="2" type="body"/>
          </p:nvPr>
        </p:nvSpPr>
        <p:spPr>
          <a:xfrm>
            <a:off x="4734675" y="167025"/>
            <a:ext cx="4294500" cy="43068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lang="en"/>
              <a:t>Methods Used:</a:t>
            </a:r>
            <a:endParaRPr/>
          </a:p>
          <a:p>
            <a:pPr indent="-325755" lvl="0" marL="457200" rtl="0" algn="l">
              <a:spcBef>
                <a:spcPts val="0"/>
              </a:spcBef>
              <a:spcAft>
                <a:spcPts val="0"/>
              </a:spcAft>
              <a:buSzPct val="100000"/>
              <a:buChar char="●"/>
            </a:pPr>
            <a:r>
              <a:rPr lang="en"/>
              <a:t>K-means Clustering (Demographics)</a:t>
            </a:r>
            <a:endParaRPr/>
          </a:p>
          <a:p>
            <a:pPr indent="-304165" lvl="1" marL="914400" rtl="0" algn="l">
              <a:lnSpc>
                <a:spcPct val="100000"/>
              </a:lnSpc>
              <a:spcBef>
                <a:spcPts val="0"/>
              </a:spcBef>
              <a:spcAft>
                <a:spcPts val="0"/>
              </a:spcAft>
              <a:buSzPct val="77777"/>
              <a:buChar char="○"/>
            </a:pPr>
            <a:r>
              <a:rPr lang="en" sz="1800">
                <a:solidFill>
                  <a:schemeClr val="lt1"/>
                </a:solidFill>
              </a:rPr>
              <a:t>Segment customers based on their profiles (age, jobs, marital status, education, credit default status, housing loan, personal loan) </a:t>
            </a:r>
            <a:endParaRPr sz="1800">
              <a:solidFill>
                <a:schemeClr val="lt1"/>
              </a:solidFill>
            </a:endParaRPr>
          </a:p>
          <a:p>
            <a:pPr indent="-325755" lvl="1" marL="914400" rtl="0" algn="l">
              <a:lnSpc>
                <a:spcPct val="100000"/>
              </a:lnSpc>
              <a:spcBef>
                <a:spcPts val="0"/>
              </a:spcBef>
              <a:spcAft>
                <a:spcPts val="0"/>
              </a:spcAft>
              <a:buClr>
                <a:schemeClr val="lt1"/>
              </a:buClr>
              <a:buSzPct val="100000"/>
              <a:buChar char="○"/>
            </a:pPr>
            <a:r>
              <a:rPr lang="en" sz="1800">
                <a:solidFill>
                  <a:schemeClr val="lt1"/>
                </a:solidFill>
              </a:rPr>
              <a:t>Target the right groups of customers to contact</a:t>
            </a:r>
            <a:endParaRPr sz="1800">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325755" lvl="0" marL="457200" rtl="0" algn="l">
              <a:lnSpc>
                <a:spcPct val="100000"/>
              </a:lnSpc>
              <a:spcBef>
                <a:spcPts val="0"/>
              </a:spcBef>
              <a:spcAft>
                <a:spcPts val="0"/>
              </a:spcAft>
              <a:buSzPct val="100000"/>
              <a:buChar char="●"/>
            </a:pPr>
            <a:r>
              <a:rPr lang="en">
                <a:solidFill>
                  <a:schemeClr val="lt1"/>
                </a:solidFill>
              </a:rPr>
              <a:t>Forward Feature Selection </a:t>
            </a:r>
            <a:endParaRPr>
              <a:solidFill>
                <a:schemeClr val="lt1"/>
              </a:solidFill>
            </a:endParaRPr>
          </a:p>
          <a:p>
            <a:pPr indent="-304165" lvl="1" marL="914400" rtl="0" algn="l">
              <a:lnSpc>
                <a:spcPct val="100000"/>
              </a:lnSpc>
              <a:spcBef>
                <a:spcPts val="0"/>
              </a:spcBef>
              <a:spcAft>
                <a:spcPts val="0"/>
              </a:spcAft>
              <a:buClr>
                <a:schemeClr val="lt1"/>
              </a:buClr>
              <a:buSzPct val="100000"/>
              <a:buChar char="○"/>
            </a:pPr>
            <a:r>
              <a:rPr lang="en">
                <a:solidFill>
                  <a:schemeClr val="lt1"/>
                </a:solidFill>
              </a:rPr>
              <a:t>Selected 10 variables based on forward selection</a:t>
            </a:r>
            <a:endParaRPr>
              <a:solidFill>
                <a:schemeClr val="lt1"/>
              </a:solidFill>
            </a:endParaRPr>
          </a:p>
          <a:p>
            <a:pPr indent="-304165" lvl="1" marL="914400" rtl="0" algn="l">
              <a:lnSpc>
                <a:spcPct val="100000"/>
              </a:lnSpc>
              <a:spcBef>
                <a:spcPts val="0"/>
              </a:spcBef>
              <a:spcAft>
                <a:spcPts val="0"/>
              </a:spcAft>
              <a:buClr>
                <a:schemeClr val="lt1"/>
              </a:buClr>
              <a:buSzPct val="100000"/>
              <a:buChar char="○"/>
            </a:pPr>
            <a:r>
              <a:rPr lang="en">
                <a:solidFill>
                  <a:schemeClr val="lt1"/>
                </a:solidFill>
              </a:rPr>
              <a:t>Confirmed using backward selection features</a:t>
            </a:r>
            <a:endParaRPr>
              <a:solidFill>
                <a:schemeClr val="lt1"/>
              </a:solidFill>
            </a:endParaRPr>
          </a:p>
          <a:p>
            <a:pPr indent="0" lvl="0" marL="914400" rtl="0" algn="l">
              <a:lnSpc>
                <a:spcPct val="100000"/>
              </a:lnSpc>
              <a:spcBef>
                <a:spcPts val="0"/>
              </a:spcBef>
              <a:spcAft>
                <a:spcPts val="0"/>
              </a:spcAft>
              <a:buNone/>
            </a:pPr>
            <a:r>
              <a:t/>
            </a:r>
            <a:endParaRPr>
              <a:solidFill>
                <a:schemeClr val="lt1"/>
              </a:solidFill>
            </a:endParaRPr>
          </a:p>
          <a:p>
            <a:pPr indent="-325755" lvl="0" marL="457200" rtl="0" algn="l">
              <a:spcBef>
                <a:spcPts val="0"/>
              </a:spcBef>
              <a:spcAft>
                <a:spcPts val="0"/>
              </a:spcAft>
              <a:buSzPct val="100000"/>
              <a:buChar char="●"/>
            </a:pPr>
            <a:r>
              <a:rPr lang="en"/>
              <a:t>Logistics Regression (Variables based on Forward Selection)</a:t>
            </a:r>
            <a:endParaRPr/>
          </a:p>
          <a:p>
            <a:pPr indent="-325755" lvl="1" marL="914400" rtl="0" algn="l">
              <a:lnSpc>
                <a:spcPct val="100000"/>
              </a:lnSpc>
              <a:spcBef>
                <a:spcPts val="0"/>
              </a:spcBef>
              <a:spcAft>
                <a:spcPts val="0"/>
              </a:spcAft>
              <a:buClr>
                <a:schemeClr val="lt1"/>
              </a:buClr>
              <a:buSzPct val="100000"/>
              <a:buChar char="○"/>
            </a:pPr>
            <a:r>
              <a:rPr lang="en" sz="1800">
                <a:solidFill>
                  <a:schemeClr val="lt1"/>
                </a:solidFill>
              </a:rPr>
              <a:t>Predict if the prospect will subscribe to a term deposit product</a:t>
            </a:r>
            <a:endParaRPr sz="1800">
              <a:solidFill>
                <a:schemeClr val="lt1"/>
              </a:solidFill>
            </a:endParaRPr>
          </a:p>
          <a:p>
            <a:pPr indent="-325755" lvl="1" marL="914400" rtl="0" algn="l">
              <a:lnSpc>
                <a:spcPct val="100000"/>
              </a:lnSpc>
              <a:spcBef>
                <a:spcPts val="0"/>
              </a:spcBef>
              <a:spcAft>
                <a:spcPts val="0"/>
              </a:spcAft>
              <a:buClr>
                <a:schemeClr val="lt1"/>
              </a:buClr>
              <a:buSzPct val="100000"/>
              <a:buChar char="○"/>
            </a:pPr>
            <a:r>
              <a:rPr lang="en" sz="1800">
                <a:solidFill>
                  <a:schemeClr val="lt1"/>
                </a:solidFill>
              </a:rPr>
              <a:t>Identify the important attributes involving customers’ decision-making. </a:t>
            </a:r>
            <a:endParaRPr sz="1800">
              <a:solidFill>
                <a:schemeClr val="lt1"/>
              </a:solidFill>
            </a:endParaRPr>
          </a:p>
          <a:p>
            <a:pPr indent="0" lvl="0" marL="0" rtl="0" algn="l">
              <a:lnSpc>
                <a:spcPct val="100000"/>
              </a:lnSpc>
              <a:spcBef>
                <a:spcPts val="0"/>
              </a:spcBef>
              <a:spcAft>
                <a:spcPts val="0"/>
              </a:spcAft>
              <a:buNone/>
            </a:pPr>
            <a:r>
              <a:rPr lang="en" sz="1800">
                <a:solidFill>
                  <a:schemeClr val="lt1"/>
                </a:solidFill>
              </a:rPr>
              <a:t> </a:t>
            </a:r>
            <a:endParaRPr/>
          </a:p>
        </p:txBody>
      </p:sp>
      <p:sp>
        <p:nvSpPr>
          <p:cNvPr id="110" name="Google Shape;110;p17"/>
          <p:cNvSpPr txBox="1"/>
          <p:nvPr/>
        </p:nvSpPr>
        <p:spPr>
          <a:xfrm>
            <a:off x="540675" y="937425"/>
            <a:ext cx="3518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Old Standard TT"/>
                <a:ea typeface="Old Standard TT"/>
                <a:cs typeface="Old Standard TT"/>
                <a:sym typeface="Old Standard TT"/>
              </a:rPr>
              <a:t>Data Source:</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Open datasource Kaggle</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41,188 rows and 21 columns in the dataset.</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Marketing campaigns of a Portuguese Banking Institution</a:t>
            </a:r>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aphicFrame>
        <p:nvGraphicFramePr>
          <p:cNvPr id="115" name="Google Shape;115;p18"/>
          <p:cNvGraphicFramePr/>
          <p:nvPr/>
        </p:nvGraphicFramePr>
        <p:xfrm>
          <a:off x="1125250" y="350440"/>
          <a:ext cx="3000000" cy="3000000"/>
        </p:xfrm>
        <a:graphic>
          <a:graphicData uri="http://schemas.openxmlformats.org/drawingml/2006/table">
            <a:tbl>
              <a:tblPr>
                <a:noFill/>
                <a:tableStyleId>{C4E577DE-8F1C-42C1-8B73-29C6EEF72ADC}</a:tableStyleId>
              </a:tblPr>
              <a:tblGrid>
                <a:gridCol w="1214850"/>
                <a:gridCol w="590650"/>
                <a:gridCol w="847925"/>
                <a:gridCol w="1094975"/>
                <a:gridCol w="1087475"/>
                <a:gridCol w="1061175"/>
                <a:gridCol w="996450"/>
              </a:tblGrid>
              <a:tr h="576925">
                <a:tc>
                  <a:txBody>
                    <a:bodyPr/>
                    <a:lstStyle/>
                    <a:p>
                      <a:pPr indent="0" lvl="0" marL="0" rtl="0" algn="ctr">
                        <a:spcBef>
                          <a:spcPts val="0"/>
                        </a:spcBef>
                        <a:spcAft>
                          <a:spcPts val="0"/>
                        </a:spcAft>
                        <a:buNone/>
                      </a:pPr>
                      <a:r>
                        <a:rPr lang="en" sz="800"/>
                        <a:t>Cluster Profile</a:t>
                      </a:r>
                      <a:endParaRPr sz="800"/>
                    </a:p>
                  </a:txBody>
                  <a:tcPr marT="91425" marB="91425" marR="91425" marL="91425"/>
                </a:tc>
                <a:tc>
                  <a:txBody>
                    <a:bodyPr/>
                    <a:lstStyle/>
                    <a:p>
                      <a:pPr indent="0" lvl="0" marL="0" rtl="0" algn="ctr">
                        <a:spcBef>
                          <a:spcPts val="0"/>
                        </a:spcBef>
                        <a:spcAft>
                          <a:spcPts val="0"/>
                        </a:spcAft>
                        <a:buNone/>
                      </a:pPr>
                      <a:r>
                        <a:rPr lang="en" sz="800"/>
                        <a:t>Age</a:t>
                      </a:r>
                      <a:endParaRPr sz="800"/>
                    </a:p>
                  </a:txBody>
                  <a:tcPr marT="91425" marB="91425" marR="91425" marL="91425"/>
                </a:tc>
                <a:tc>
                  <a:txBody>
                    <a:bodyPr/>
                    <a:lstStyle/>
                    <a:p>
                      <a:pPr indent="0" lvl="0" marL="0" rtl="0" algn="ctr">
                        <a:spcBef>
                          <a:spcPts val="0"/>
                        </a:spcBef>
                        <a:spcAft>
                          <a:spcPts val="0"/>
                        </a:spcAft>
                        <a:buNone/>
                      </a:pPr>
                      <a:r>
                        <a:rPr lang="en" sz="800"/>
                        <a:t>Job</a:t>
                      </a:r>
                      <a:endParaRPr sz="800"/>
                    </a:p>
                  </a:txBody>
                  <a:tcPr marT="91425" marB="91425" marR="91425" marL="91425"/>
                </a:tc>
                <a:tc>
                  <a:txBody>
                    <a:bodyPr/>
                    <a:lstStyle/>
                    <a:p>
                      <a:pPr indent="0" lvl="0" marL="0" rtl="0" algn="ctr">
                        <a:spcBef>
                          <a:spcPts val="0"/>
                        </a:spcBef>
                        <a:spcAft>
                          <a:spcPts val="0"/>
                        </a:spcAft>
                        <a:buNone/>
                      </a:pPr>
                      <a:r>
                        <a:rPr lang="en" sz="800"/>
                        <a:t>Marital Status</a:t>
                      </a:r>
                      <a:endParaRPr sz="800"/>
                    </a:p>
                  </a:txBody>
                  <a:tcPr marT="91425" marB="91425" marR="91425" marL="91425"/>
                </a:tc>
                <a:tc>
                  <a:txBody>
                    <a:bodyPr/>
                    <a:lstStyle/>
                    <a:p>
                      <a:pPr indent="0" lvl="0" marL="0" rtl="0" algn="ctr">
                        <a:spcBef>
                          <a:spcPts val="0"/>
                        </a:spcBef>
                        <a:spcAft>
                          <a:spcPts val="0"/>
                        </a:spcAft>
                        <a:buNone/>
                      </a:pPr>
                      <a:r>
                        <a:rPr lang="en" sz="800"/>
                        <a:t>Education</a:t>
                      </a:r>
                      <a:endParaRPr sz="800"/>
                    </a:p>
                  </a:txBody>
                  <a:tcPr marT="91425" marB="91425" marR="91425" marL="91425"/>
                </a:tc>
                <a:tc>
                  <a:txBody>
                    <a:bodyPr/>
                    <a:lstStyle/>
                    <a:p>
                      <a:pPr indent="0" lvl="0" marL="0" rtl="0" algn="ctr">
                        <a:spcBef>
                          <a:spcPts val="0"/>
                        </a:spcBef>
                        <a:spcAft>
                          <a:spcPts val="0"/>
                        </a:spcAft>
                        <a:buNone/>
                      </a:pPr>
                      <a:r>
                        <a:rPr lang="en" sz="800"/>
                        <a:t>Credit in Default</a:t>
                      </a:r>
                      <a:endParaRPr sz="800"/>
                    </a:p>
                  </a:txBody>
                  <a:tcPr marT="91425" marB="91425" marR="91425" marL="91425"/>
                </a:tc>
                <a:tc>
                  <a:txBody>
                    <a:bodyPr/>
                    <a:lstStyle/>
                    <a:p>
                      <a:pPr indent="0" lvl="0" marL="0" rtl="0" algn="ctr">
                        <a:spcBef>
                          <a:spcPts val="0"/>
                        </a:spcBef>
                        <a:spcAft>
                          <a:spcPts val="0"/>
                        </a:spcAft>
                        <a:buNone/>
                      </a:pPr>
                      <a:r>
                        <a:rPr lang="en" sz="800"/>
                        <a:t>Response rate</a:t>
                      </a:r>
                      <a:endParaRPr sz="800"/>
                    </a:p>
                    <a:p>
                      <a:pPr indent="0" lvl="0" marL="0" rtl="0" algn="ctr">
                        <a:spcBef>
                          <a:spcPts val="0"/>
                        </a:spcBef>
                        <a:spcAft>
                          <a:spcPts val="0"/>
                        </a:spcAft>
                        <a:buNone/>
                      </a:pPr>
                      <a:r>
                        <a:rPr lang="en" sz="800"/>
                        <a:t>(Total level: </a:t>
                      </a:r>
                      <a:r>
                        <a:rPr b="1" lang="en" sz="800"/>
                        <a:t>11.27%</a:t>
                      </a:r>
                      <a:r>
                        <a:rPr lang="en" sz="800"/>
                        <a:t>)</a:t>
                      </a:r>
                      <a:endParaRPr sz="800"/>
                    </a:p>
                  </a:txBody>
                  <a:tcPr marT="91425" marB="91425" marR="91425" marL="91425"/>
                </a:tc>
              </a:tr>
              <a:tr h="649725">
                <a:tc>
                  <a:txBody>
                    <a:bodyPr/>
                    <a:lstStyle/>
                    <a:p>
                      <a:pPr indent="0" lvl="0" marL="0" rtl="0" algn="ctr">
                        <a:spcBef>
                          <a:spcPts val="0"/>
                        </a:spcBef>
                        <a:spcAft>
                          <a:spcPts val="0"/>
                        </a:spcAft>
                        <a:buNone/>
                      </a:pPr>
                      <a:r>
                        <a:rPr b="1" lang="en" sz="800"/>
                        <a:t>40s, </a:t>
                      </a:r>
                      <a:r>
                        <a:rPr b="1" lang="en" sz="800"/>
                        <a:t>Married, secondary educated, middle aged, blue-collar</a:t>
                      </a:r>
                      <a:endParaRPr b="1" sz="800"/>
                    </a:p>
                    <a:p>
                      <a:pPr indent="0" lvl="0" marL="0" rtl="0" algn="ctr">
                        <a:spcBef>
                          <a:spcPts val="0"/>
                        </a:spcBef>
                        <a:spcAft>
                          <a:spcPts val="0"/>
                        </a:spcAft>
                        <a:buNone/>
                      </a:pPr>
                      <a:r>
                        <a:rPr b="1" lang="en" sz="800"/>
                        <a:t>(7,160)</a:t>
                      </a:r>
                      <a:endParaRPr b="1" sz="800"/>
                    </a:p>
                  </a:txBody>
                  <a:tcPr marT="91425" marB="91425" marR="91425" marL="91425"/>
                </a:tc>
                <a:tc>
                  <a:txBody>
                    <a:bodyPr/>
                    <a:lstStyle/>
                    <a:p>
                      <a:pPr indent="0" lvl="0" marL="0" rtl="0" algn="ctr">
                        <a:spcBef>
                          <a:spcPts val="0"/>
                        </a:spcBef>
                        <a:spcAft>
                          <a:spcPts val="0"/>
                        </a:spcAft>
                        <a:buNone/>
                      </a:pPr>
                      <a:r>
                        <a:rPr lang="en" sz="800"/>
                        <a:t>41</a:t>
                      </a:r>
                      <a:endParaRPr sz="8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Blue-collar</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(66.24%)</a:t>
                      </a:r>
                      <a:endParaRPr sz="800">
                        <a:solidFill>
                          <a:schemeClr val="dk1"/>
                        </a:solidFill>
                      </a:endParaRPr>
                    </a:p>
                    <a:p>
                      <a:pPr indent="0" lvl="0" marL="0" rtl="0" algn="ctr">
                        <a:spcBef>
                          <a:spcPts val="0"/>
                        </a:spcBef>
                        <a:spcAft>
                          <a:spcPts val="0"/>
                        </a:spcAft>
                        <a:buNone/>
                      </a:pPr>
                      <a:r>
                        <a:t/>
                      </a:r>
                      <a:endParaRPr sz="800"/>
                    </a:p>
                  </a:txBody>
                  <a:tcPr marT="91425" marB="91425" marR="91425" marL="91425"/>
                </a:tc>
                <a:tc>
                  <a:txBody>
                    <a:bodyPr/>
                    <a:lstStyle/>
                    <a:p>
                      <a:pPr indent="0" lvl="0" marL="0" rtl="0" algn="ctr">
                        <a:spcBef>
                          <a:spcPts val="0"/>
                        </a:spcBef>
                        <a:spcAft>
                          <a:spcPts val="0"/>
                        </a:spcAft>
                        <a:buNone/>
                      </a:pPr>
                      <a:r>
                        <a:rPr lang="en" sz="800"/>
                        <a:t>Married</a:t>
                      </a:r>
                      <a:endParaRPr sz="800"/>
                    </a:p>
                    <a:p>
                      <a:pPr indent="0" lvl="0" marL="0" rtl="0" algn="ctr">
                        <a:spcBef>
                          <a:spcPts val="0"/>
                        </a:spcBef>
                        <a:spcAft>
                          <a:spcPts val="0"/>
                        </a:spcAft>
                        <a:buNone/>
                      </a:pPr>
                      <a:r>
                        <a:rPr lang="en" sz="800"/>
                        <a:t>(84.48%)</a:t>
                      </a:r>
                      <a:endParaRPr sz="800"/>
                    </a:p>
                  </a:txBody>
                  <a:tcPr marT="91425" marB="91425" marR="91425" marL="91425"/>
                </a:tc>
                <a:tc>
                  <a:txBody>
                    <a:bodyPr/>
                    <a:lstStyle/>
                    <a:p>
                      <a:pPr indent="0" lvl="0" marL="0" rtl="0" algn="ctr">
                        <a:spcBef>
                          <a:spcPts val="0"/>
                        </a:spcBef>
                        <a:spcAft>
                          <a:spcPts val="0"/>
                        </a:spcAft>
                        <a:buNone/>
                      </a:pPr>
                      <a:r>
                        <a:rPr lang="en" sz="800">
                          <a:solidFill>
                            <a:schemeClr val="dk1"/>
                          </a:solidFill>
                        </a:rPr>
                        <a:t>Basic.9y</a:t>
                      </a:r>
                      <a:endParaRPr sz="800">
                        <a:solidFill>
                          <a:schemeClr val="dk1"/>
                        </a:solidFill>
                      </a:endParaRPr>
                    </a:p>
                    <a:p>
                      <a:pPr indent="0" lvl="0" marL="0" rtl="0" algn="ctr">
                        <a:spcBef>
                          <a:spcPts val="0"/>
                        </a:spcBef>
                        <a:spcAft>
                          <a:spcPts val="0"/>
                        </a:spcAft>
                        <a:buNone/>
                      </a:pPr>
                      <a:r>
                        <a:rPr lang="en" sz="800">
                          <a:solidFill>
                            <a:schemeClr val="dk1"/>
                          </a:solidFill>
                        </a:rPr>
                        <a:t>(73.23%)</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 basic.6y</a:t>
                      </a:r>
                      <a:endParaRPr sz="800">
                        <a:solidFill>
                          <a:schemeClr val="dk1"/>
                        </a:solidFill>
                      </a:endParaRPr>
                    </a:p>
                    <a:p>
                      <a:pPr indent="0" lvl="0" marL="0" rtl="0" algn="ctr">
                        <a:spcBef>
                          <a:spcPts val="0"/>
                        </a:spcBef>
                        <a:spcAft>
                          <a:spcPts val="0"/>
                        </a:spcAft>
                        <a:buNone/>
                      </a:pPr>
                      <a:r>
                        <a:rPr lang="en" sz="800">
                          <a:solidFill>
                            <a:schemeClr val="dk1"/>
                          </a:solidFill>
                        </a:rPr>
                        <a:t>(26.78%)</a:t>
                      </a:r>
                      <a:endParaRPr sz="800"/>
                    </a:p>
                  </a:txBody>
                  <a:tcPr marT="91425" marB="91425" marR="91425" marL="91425"/>
                </a:tc>
                <a:tc>
                  <a:txBody>
                    <a:bodyPr/>
                    <a:lstStyle/>
                    <a:p>
                      <a:pPr indent="0" lvl="0" marL="0" rtl="0" algn="ctr">
                        <a:spcBef>
                          <a:spcPts val="0"/>
                        </a:spcBef>
                        <a:spcAft>
                          <a:spcPts val="0"/>
                        </a:spcAft>
                        <a:buNone/>
                      </a:pPr>
                      <a:r>
                        <a:rPr lang="en" sz="800"/>
                        <a:t>No</a:t>
                      </a:r>
                      <a:endParaRPr sz="800"/>
                    </a:p>
                    <a:p>
                      <a:pPr indent="0" lvl="0" marL="0" rtl="0" algn="ctr">
                        <a:spcBef>
                          <a:spcPts val="0"/>
                        </a:spcBef>
                        <a:spcAft>
                          <a:spcPts val="0"/>
                        </a:spcAft>
                        <a:buNone/>
                      </a:pPr>
                      <a:r>
                        <a:rPr lang="en" sz="800"/>
                        <a:t>(67.74%)</a:t>
                      </a:r>
                      <a:endParaRPr sz="800"/>
                    </a:p>
                  </a:txBody>
                  <a:tcPr marT="91425" marB="91425" marR="91425" marL="91425"/>
                </a:tc>
                <a:tc>
                  <a:txBody>
                    <a:bodyPr/>
                    <a:lstStyle/>
                    <a:p>
                      <a:pPr indent="0" lvl="0" marL="0" rtl="0" algn="ctr">
                        <a:spcBef>
                          <a:spcPts val="0"/>
                        </a:spcBef>
                        <a:spcAft>
                          <a:spcPts val="0"/>
                        </a:spcAft>
                        <a:buNone/>
                      </a:pPr>
                      <a:r>
                        <a:rPr lang="en" sz="800"/>
                        <a:t>7.00</a:t>
                      </a:r>
                      <a:r>
                        <a:rPr lang="en" sz="800"/>
                        <a:t>%</a:t>
                      </a:r>
                      <a:endParaRPr sz="800"/>
                    </a:p>
                  </a:txBody>
                  <a:tcPr marT="91425" marB="91425" marR="91425" marL="91425"/>
                </a:tc>
              </a:tr>
              <a:tr h="710100">
                <a:tc>
                  <a:txBody>
                    <a:bodyPr/>
                    <a:lstStyle/>
                    <a:p>
                      <a:pPr indent="0" lvl="0" marL="0" rtl="0" algn="ctr">
                        <a:spcBef>
                          <a:spcPts val="0"/>
                        </a:spcBef>
                        <a:spcAft>
                          <a:spcPts val="0"/>
                        </a:spcAft>
                        <a:buNone/>
                      </a:pPr>
                      <a:r>
                        <a:rPr b="1" lang="en" sz="800"/>
                        <a:t>Young</a:t>
                      </a:r>
                      <a:r>
                        <a:rPr b="1" lang="en" sz="800"/>
                        <a:t>, m</a:t>
                      </a:r>
                      <a:r>
                        <a:rPr b="1" lang="en" sz="800"/>
                        <a:t>arried, post secondary educated</a:t>
                      </a:r>
                      <a:endParaRPr b="1" sz="800">
                        <a:solidFill>
                          <a:schemeClr val="dk1"/>
                        </a:solidFill>
                      </a:endParaRPr>
                    </a:p>
                    <a:p>
                      <a:pPr indent="0" lvl="0" marL="0" rtl="0" algn="ctr">
                        <a:spcBef>
                          <a:spcPts val="0"/>
                        </a:spcBef>
                        <a:spcAft>
                          <a:spcPts val="0"/>
                        </a:spcAft>
                        <a:buClr>
                          <a:schemeClr val="dk1"/>
                        </a:buClr>
                        <a:buSzPts val="1100"/>
                        <a:buFont typeface="Arial"/>
                        <a:buNone/>
                      </a:pPr>
                      <a:r>
                        <a:rPr b="1" lang="en" sz="800">
                          <a:solidFill>
                            <a:schemeClr val="dk1"/>
                          </a:solidFill>
                        </a:rPr>
                        <a:t>(11,835)</a:t>
                      </a:r>
                      <a:endParaRPr b="1" sz="800">
                        <a:solidFill>
                          <a:schemeClr val="dk1"/>
                        </a:solidFill>
                      </a:endParaRPr>
                    </a:p>
                  </a:txBody>
                  <a:tcPr marT="91425" marB="91425" marR="91425" marL="91425"/>
                </a:tc>
                <a:tc>
                  <a:txBody>
                    <a:bodyPr/>
                    <a:lstStyle/>
                    <a:p>
                      <a:pPr indent="0" lvl="0" marL="0" rtl="0" algn="ctr">
                        <a:spcBef>
                          <a:spcPts val="0"/>
                        </a:spcBef>
                        <a:spcAft>
                          <a:spcPts val="0"/>
                        </a:spcAft>
                        <a:buNone/>
                      </a:pPr>
                      <a:r>
                        <a:rPr lang="en" sz="800"/>
                        <a:t>35</a:t>
                      </a:r>
                      <a:endParaRPr sz="8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Admin</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(33.24%)</a:t>
                      </a:r>
                      <a:endParaRPr sz="800">
                        <a:solidFill>
                          <a:schemeClr val="dk1"/>
                        </a:solidFill>
                      </a:endParaRPr>
                    </a:p>
                    <a:p>
                      <a:pPr indent="0" lvl="0" marL="0" rtl="0" algn="ctr">
                        <a:spcBef>
                          <a:spcPts val="0"/>
                        </a:spcBef>
                        <a:spcAft>
                          <a:spcPts val="0"/>
                        </a:spcAft>
                        <a:buNone/>
                      </a:pPr>
                      <a:r>
                        <a:rPr lang="en" sz="800"/>
                        <a:t>Technician</a:t>
                      </a:r>
                      <a:endParaRPr sz="800"/>
                    </a:p>
                    <a:p>
                      <a:pPr indent="0" lvl="0" marL="0" rtl="0" algn="ctr">
                        <a:spcBef>
                          <a:spcPts val="0"/>
                        </a:spcBef>
                        <a:spcAft>
                          <a:spcPts val="0"/>
                        </a:spcAft>
                        <a:buNone/>
                      </a:pPr>
                      <a:r>
                        <a:rPr lang="en" sz="800"/>
                        <a:t>(21.04%)</a:t>
                      </a:r>
                      <a:endParaRPr sz="800"/>
                    </a:p>
                  </a:txBody>
                  <a:tcPr marT="91425" marB="91425" marR="91425" marL="91425"/>
                </a:tc>
                <a:tc>
                  <a:txBody>
                    <a:bodyPr/>
                    <a:lstStyle/>
                    <a:p>
                      <a:pPr indent="0" lvl="0" marL="0" rtl="0" algn="ctr">
                        <a:spcBef>
                          <a:spcPts val="0"/>
                        </a:spcBef>
                        <a:spcAft>
                          <a:spcPts val="0"/>
                        </a:spcAft>
                        <a:buNone/>
                      </a:pPr>
                      <a:r>
                        <a:rPr lang="en" sz="800"/>
                        <a:t>Married</a:t>
                      </a:r>
                      <a:endParaRPr sz="800"/>
                    </a:p>
                    <a:p>
                      <a:pPr indent="0" lvl="0" marL="0" rtl="0" algn="ctr">
                        <a:spcBef>
                          <a:spcPts val="0"/>
                        </a:spcBef>
                        <a:spcAft>
                          <a:spcPts val="0"/>
                        </a:spcAft>
                        <a:buNone/>
                      </a:pPr>
                      <a:r>
                        <a:rPr lang="en" sz="800"/>
                        <a:t>(85.74%)</a:t>
                      </a:r>
                      <a:endParaRPr sz="800"/>
                    </a:p>
                  </a:txBody>
                  <a:tcPr marT="91425" marB="91425" marR="91425" marL="91425"/>
                </a:tc>
                <a:tc>
                  <a:txBody>
                    <a:bodyPr/>
                    <a:lstStyle/>
                    <a:p>
                      <a:pPr indent="0" lvl="0" marL="0" rtl="0" algn="ctr">
                        <a:spcBef>
                          <a:spcPts val="0"/>
                        </a:spcBef>
                        <a:spcAft>
                          <a:spcPts val="0"/>
                        </a:spcAft>
                        <a:buNone/>
                      </a:pPr>
                      <a:r>
                        <a:rPr lang="en" sz="800"/>
                        <a:t>University</a:t>
                      </a:r>
                      <a:endParaRPr sz="800"/>
                    </a:p>
                    <a:p>
                      <a:pPr indent="0" lvl="0" marL="0" rtl="0" algn="ctr">
                        <a:spcBef>
                          <a:spcPts val="0"/>
                        </a:spcBef>
                        <a:spcAft>
                          <a:spcPts val="0"/>
                        </a:spcAft>
                        <a:buNone/>
                      </a:pPr>
                      <a:r>
                        <a:rPr lang="en" sz="800"/>
                        <a:t>(40.60%)</a:t>
                      </a:r>
                      <a:endParaRPr sz="800"/>
                    </a:p>
                  </a:txBody>
                  <a:tcPr marT="91425" marB="91425" marR="91425" marL="91425"/>
                </a:tc>
                <a:tc>
                  <a:txBody>
                    <a:bodyPr/>
                    <a:lstStyle/>
                    <a:p>
                      <a:pPr indent="0" lvl="0" marL="0" rtl="0" algn="ctr">
                        <a:spcBef>
                          <a:spcPts val="0"/>
                        </a:spcBef>
                        <a:spcAft>
                          <a:spcPts val="0"/>
                        </a:spcAft>
                        <a:buNone/>
                      </a:pPr>
                      <a:r>
                        <a:rPr lang="en" sz="800"/>
                        <a:t>No</a:t>
                      </a:r>
                      <a:endParaRPr sz="800"/>
                    </a:p>
                    <a:p>
                      <a:pPr indent="0" lvl="0" marL="0" rtl="0" algn="ctr">
                        <a:spcBef>
                          <a:spcPts val="0"/>
                        </a:spcBef>
                        <a:spcAft>
                          <a:spcPts val="0"/>
                        </a:spcAft>
                        <a:buNone/>
                      </a:pPr>
                      <a:r>
                        <a:rPr lang="en" sz="800"/>
                        <a:t>(86.25%)</a:t>
                      </a:r>
                      <a:endParaRPr sz="800"/>
                    </a:p>
                  </a:txBody>
                  <a:tcPr marT="91425" marB="91425" marR="91425" marL="91425"/>
                </a:tc>
                <a:tc>
                  <a:txBody>
                    <a:bodyPr/>
                    <a:lstStyle/>
                    <a:p>
                      <a:pPr indent="0" lvl="0" marL="0" rtl="0" algn="ctr">
                        <a:spcBef>
                          <a:spcPts val="0"/>
                        </a:spcBef>
                        <a:spcAft>
                          <a:spcPts val="0"/>
                        </a:spcAft>
                        <a:buNone/>
                      </a:pPr>
                      <a:r>
                        <a:rPr lang="en" sz="800"/>
                        <a:t>9.98</a:t>
                      </a:r>
                      <a:r>
                        <a:rPr lang="en" sz="800"/>
                        <a:t>%</a:t>
                      </a:r>
                      <a:endParaRPr sz="800"/>
                    </a:p>
                  </a:txBody>
                  <a:tcPr marT="91425" marB="91425" marR="91425" marL="91425"/>
                </a:tc>
              </a:tr>
              <a:tr h="649725">
                <a:tc>
                  <a:txBody>
                    <a:bodyPr/>
                    <a:lstStyle/>
                    <a:p>
                      <a:pPr indent="0" lvl="0" marL="0" rtl="0" algn="ctr">
                        <a:spcBef>
                          <a:spcPts val="0"/>
                        </a:spcBef>
                        <a:spcAft>
                          <a:spcPts val="0"/>
                        </a:spcAft>
                        <a:buNone/>
                      </a:pPr>
                      <a:r>
                        <a:rPr b="1" lang="en" sz="800"/>
                        <a:t>Young,</a:t>
                      </a:r>
                      <a:r>
                        <a:rPr b="1" lang="en" sz="800"/>
                        <a:t> single, post secondary educated</a:t>
                      </a:r>
                      <a:endParaRPr b="1" sz="800"/>
                    </a:p>
                    <a:p>
                      <a:pPr indent="0" lvl="0" marL="0" rtl="0" algn="ctr">
                        <a:spcBef>
                          <a:spcPts val="0"/>
                        </a:spcBef>
                        <a:spcAft>
                          <a:spcPts val="0"/>
                        </a:spcAft>
                        <a:buNone/>
                      </a:pPr>
                      <a:r>
                        <a:rPr b="1" lang="en" sz="800"/>
                        <a:t>(10,314)</a:t>
                      </a:r>
                      <a:endParaRPr b="1"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t>33</a:t>
                      </a:r>
                      <a:endParaRPr sz="800"/>
                    </a:p>
                  </a:txBody>
                  <a:tcPr marT="91425" marB="91425" marR="91425" marL="91425">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Admin</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(37.42%)</a:t>
                      </a:r>
                      <a:endParaRPr sz="800"/>
                    </a:p>
                    <a:p>
                      <a:pPr indent="0" lvl="0" marL="0" rtl="0" algn="ctr">
                        <a:spcBef>
                          <a:spcPts val="0"/>
                        </a:spcBef>
                        <a:spcAft>
                          <a:spcPts val="0"/>
                        </a:spcAft>
                        <a:buNone/>
                      </a:pPr>
                      <a:r>
                        <a:rPr lang="en" sz="800">
                          <a:solidFill>
                            <a:schemeClr val="dk1"/>
                          </a:solidFill>
                        </a:rPr>
                        <a:t>Technician</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(22.16%)</a:t>
                      </a:r>
                      <a:endParaRPr sz="800">
                        <a:solidFill>
                          <a:schemeClr val="dk1"/>
                        </a:solidFill>
                      </a:endParaRPr>
                    </a:p>
                  </a:txBody>
                  <a:tcPr marT="91425" marB="91425" marR="91425" marL="91425">
                    <a:solidFill>
                      <a:schemeClr val="accent1"/>
                    </a:solidFill>
                  </a:tcPr>
                </a:tc>
                <a:tc>
                  <a:txBody>
                    <a:bodyPr/>
                    <a:lstStyle/>
                    <a:p>
                      <a:pPr indent="0" lvl="0" marL="0" rtl="0" algn="ctr">
                        <a:spcBef>
                          <a:spcPts val="0"/>
                        </a:spcBef>
                        <a:spcAft>
                          <a:spcPts val="0"/>
                        </a:spcAft>
                        <a:buNone/>
                      </a:pPr>
                      <a:r>
                        <a:rPr lang="en" sz="800"/>
                        <a:t>Single</a:t>
                      </a:r>
                      <a:endParaRPr sz="800"/>
                    </a:p>
                    <a:p>
                      <a:pPr indent="0" lvl="0" marL="0" rtl="0" algn="ctr">
                        <a:spcBef>
                          <a:spcPts val="0"/>
                        </a:spcBef>
                        <a:spcAft>
                          <a:spcPts val="0"/>
                        </a:spcAft>
                        <a:buNone/>
                      </a:pPr>
                      <a:r>
                        <a:rPr lang="en" sz="800"/>
                        <a:t>(99.29%)</a:t>
                      </a:r>
                      <a:endParaRPr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t>University</a:t>
                      </a:r>
                      <a:endParaRPr sz="800"/>
                    </a:p>
                    <a:p>
                      <a:pPr indent="0" lvl="0" marL="0" rtl="0" algn="ctr">
                        <a:spcBef>
                          <a:spcPts val="0"/>
                        </a:spcBef>
                        <a:spcAft>
                          <a:spcPts val="0"/>
                        </a:spcAft>
                        <a:buNone/>
                      </a:pPr>
                      <a:r>
                        <a:rPr lang="en" sz="800"/>
                        <a:t>(41.89%)</a:t>
                      </a:r>
                      <a:endParaRPr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t>No</a:t>
                      </a:r>
                      <a:endParaRPr sz="800"/>
                    </a:p>
                    <a:p>
                      <a:pPr indent="0" lvl="0" marL="0" rtl="0" algn="ctr">
                        <a:spcBef>
                          <a:spcPts val="0"/>
                        </a:spcBef>
                        <a:spcAft>
                          <a:spcPts val="0"/>
                        </a:spcAft>
                        <a:buNone/>
                      </a:pPr>
                      <a:r>
                        <a:rPr lang="en" sz="800"/>
                        <a:t>(88.38%)</a:t>
                      </a:r>
                      <a:endParaRPr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highlight>
                            <a:srgbClr val="FFFF00"/>
                          </a:highlight>
                        </a:rPr>
                        <a:t>12.70</a:t>
                      </a:r>
                      <a:r>
                        <a:rPr lang="en" sz="800">
                          <a:highlight>
                            <a:srgbClr val="FFFF00"/>
                          </a:highlight>
                        </a:rPr>
                        <a:t>%</a:t>
                      </a:r>
                      <a:endParaRPr sz="800">
                        <a:highlight>
                          <a:srgbClr val="FFFF00"/>
                        </a:highlight>
                      </a:endParaRPr>
                    </a:p>
                  </a:txBody>
                  <a:tcPr marT="91425" marB="91425" marR="91425" marL="91425">
                    <a:solidFill>
                      <a:schemeClr val="accent1"/>
                    </a:solidFill>
                  </a:tcPr>
                </a:tc>
              </a:tr>
              <a:tr h="649725">
                <a:tc>
                  <a:txBody>
                    <a:bodyPr/>
                    <a:lstStyle/>
                    <a:p>
                      <a:pPr indent="0" lvl="0" marL="0" rtl="0" algn="ctr">
                        <a:spcBef>
                          <a:spcPts val="0"/>
                        </a:spcBef>
                        <a:spcAft>
                          <a:spcPts val="0"/>
                        </a:spcAft>
                        <a:buNone/>
                      </a:pPr>
                      <a:r>
                        <a:rPr b="1" lang="en" sz="800"/>
                        <a:t>Senior, retired, m</a:t>
                      </a:r>
                      <a:r>
                        <a:rPr b="1" lang="en" sz="800"/>
                        <a:t>arried </a:t>
                      </a:r>
                      <a:endParaRPr b="1" sz="800"/>
                    </a:p>
                    <a:p>
                      <a:pPr indent="0" lvl="0" marL="0" rtl="0" algn="ctr">
                        <a:spcBef>
                          <a:spcPts val="0"/>
                        </a:spcBef>
                        <a:spcAft>
                          <a:spcPts val="0"/>
                        </a:spcAft>
                        <a:buNone/>
                      </a:pPr>
                      <a:r>
                        <a:rPr b="1" lang="en" sz="800"/>
                        <a:t>(1,711)</a:t>
                      </a:r>
                      <a:endParaRPr b="1" sz="800"/>
                    </a:p>
                  </a:txBody>
                  <a:tcPr marT="91425" marB="91425" marR="91425" marL="91425"/>
                </a:tc>
                <a:tc>
                  <a:txBody>
                    <a:bodyPr/>
                    <a:lstStyle/>
                    <a:p>
                      <a:pPr indent="0" lvl="0" marL="0" rtl="0" algn="ctr">
                        <a:spcBef>
                          <a:spcPts val="0"/>
                        </a:spcBef>
                        <a:spcAft>
                          <a:spcPts val="0"/>
                        </a:spcAft>
                        <a:buNone/>
                      </a:pPr>
                      <a:r>
                        <a:rPr lang="en" sz="800"/>
                        <a:t>62</a:t>
                      </a:r>
                      <a:endParaRPr sz="8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Retired</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(99.94%)</a:t>
                      </a:r>
                      <a:endParaRPr sz="800">
                        <a:solidFill>
                          <a:schemeClr val="dk1"/>
                        </a:solidFill>
                      </a:endParaRPr>
                    </a:p>
                    <a:p>
                      <a:pPr indent="0" lvl="0" marL="0" rtl="0" algn="ctr">
                        <a:spcBef>
                          <a:spcPts val="0"/>
                        </a:spcBef>
                        <a:spcAft>
                          <a:spcPts val="0"/>
                        </a:spcAft>
                        <a:buNone/>
                      </a:pPr>
                      <a:r>
                        <a:t/>
                      </a:r>
                      <a:endParaRPr sz="800"/>
                    </a:p>
                  </a:txBody>
                  <a:tcPr marT="91425" marB="91425" marR="91425" marL="91425"/>
                </a:tc>
                <a:tc>
                  <a:txBody>
                    <a:bodyPr/>
                    <a:lstStyle/>
                    <a:p>
                      <a:pPr indent="0" lvl="0" marL="0" rtl="0" algn="ctr">
                        <a:spcBef>
                          <a:spcPts val="0"/>
                        </a:spcBef>
                        <a:spcAft>
                          <a:spcPts val="0"/>
                        </a:spcAft>
                        <a:buNone/>
                      </a:pPr>
                      <a:r>
                        <a:rPr lang="en" sz="800"/>
                        <a:t>Married</a:t>
                      </a:r>
                      <a:endParaRPr sz="800"/>
                    </a:p>
                    <a:p>
                      <a:pPr indent="0" lvl="0" marL="0" rtl="0" algn="ctr">
                        <a:spcBef>
                          <a:spcPts val="0"/>
                        </a:spcBef>
                        <a:spcAft>
                          <a:spcPts val="0"/>
                        </a:spcAft>
                        <a:buNone/>
                      </a:pPr>
                      <a:r>
                        <a:rPr lang="en" sz="800"/>
                        <a:t>(74.93%)</a:t>
                      </a:r>
                      <a:endParaRPr sz="800"/>
                    </a:p>
                    <a:p>
                      <a:pPr indent="0" lvl="0" marL="0" rtl="0" algn="ctr">
                        <a:spcBef>
                          <a:spcPts val="0"/>
                        </a:spcBef>
                        <a:spcAft>
                          <a:spcPts val="0"/>
                        </a:spcAft>
                        <a:buNone/>
                      </a:pPr>
                      <a:r>
                        <a:rPr lang="en" sz="800"/>
                        <a:t>Divorced</a:t>
                      </a:r>
                      <a:endParaRPr sz="800"/>
                    </a:p>
                    <a:p>
                      <a:pPr indent="0" lvl="0" marL="0" rtl="0" algn="ctr">
                        <a:spcBef>
                          <a:spcPts val="0"/>
                        </a:spcBef>
                        <a:spcAft>
                          <a:spcPts val="0"/>
                        </a:spcAft>
                        <a:buNone/>
                      </a:pPr>
                      <a:r>
                        <a:rPr lang="en" sz="800"/>
                        <a:t>(20.57%)</a:t>
                      </a:r>
                      <a:endParaRPr sz="800"/>
                    </a:p>
                  </a:txBody>
                  <a:tcPr marT="91425" marB="91425" marR="91425" marL="91425"/>
                </a:tc>
                <a:tc>
                  <a:txBody>
                    <a:bodyPr/>
                    <a:lstStyle/>
                    <a:p>
                      <a:pPr indent="0" lvl="0" marL="0" rtl="0" algn="ctr">
                        <a:spcBef>
                          <a:spcPts val="0"/>
                        </a:spcBef>
                        <a:spcAft>
                          <a:spcPts val="0"/>
                        </a:spcAft>
                        <a:buNone/>
                      </a:pPr>
                      <a:r>
                        <a:rPr lang="en" sz="800"/>
                        <a:t>Basic.4y</a:t>
                      </a:r>
                      <a:endParaRPr sz="800"/>
                    </a:p>
                    <a:p>
                      <a:pPr indent="0" lvl="0" marL="0" rtl="0" algn="ctr">
                        <a:spcBef>
                          <a:spcPts val="0"/>
                        </a:spcBef>
                        <a:spcAft>
                          <a:spcPts val="0"/>
                        </a:spcAft>
                        <a:buNone/>
                      </a:pPr>
                      <a:r>
                        <a:rPr lang="en" sz="800"/>
                        <a:t>(41.26%)</a:t>
                      </a:r>
                      <a:endParaRPr sz="800"/>
                    </a:p>
                  </a:txBody>
                  <a:tcPr marT="91425" marB="91425" marR="91425" marL="91425"/>
                </a:tc>
                <a:tc>
                  <a:txBody>
                    <a:bodyPr/>
                    <a:lstStyle/>
                    <a:p>
                      <a:pPr indent="0" lvl="0" marL="0" rtl="0" algn="ctr">
                        <a:spcBef>
                          <a:spcPts val="0"/>
                        </a:spcBef>
                        <a:spcAft>
                          <a:spcPts val="0"/>
                        </a:spcAft>
                        <a:buNone/>
                      </a:pPr>
                      <a:r>
                        <a:rPr lang="en" sz="800"/>
                        <a:t>No</a:t>
                      </a:r>
                      <a:endParaRPr sz="800"/>
                    </a:p>
                    <a:p>
                      <a:pPr indent="0" lvl="0" marL="0" rtl="0" algn="ctr">
                        <a:spcBef>
                          <a:spcPts val="0"/>
                        </a:spcBef>
                        <a:spcAft>
                          <a:spcPts val="0"/>
                        </a:spcAft>
                        <a:buNone/>
                      </a:pPr>
                      <a:r>
                        <a:rPr lang="en" sz="800"/>
                        <a:t>(77.44%)</a:t>
                      </a:r>
                      <a:endParaRPr sz="800"/>
                    </a:p>
                  </a:txBody>
                  <a:tcPr marT="91425" marB="91425" marR="91425" marL="91425"/>
                </a:tc>
                <a:tc>
                  <a:txBody>
                    <a:bodyPr/>
                    <a:lstStyle/>
                    <a:p>
                      <a:pPr indent="0" lvl="0" marL="0" rtl="0" algn="ctr">
                        <a:spcBef>
                          <a:spcPts val="0"/>
                        </a:spcBef>
                        <a:spcAft>
                          <a:spcPts val="0"/>
                        </a:spcAft>
                        <a:buNone/>
                      </a:pPr>
                      <a:r>
                        <a:rPr lang="en" sz="800">
                          <a:highlight>
                            <a:srgbClr val="FFFF00"/>
                          </a:highlight>
                        </a:rPr>
                        <a:t>25.72</a:t>
                      </a:r>
                      <a:r>
                        <a:rPr lang="en" sz="800">
                          <a:highlight>
                            <a:srgbClr val="FFFF00"/>
                          </a:highlight>
                        </a:rPr>
                        <a:t>%</a:t>
                      </a:r>
                      <a:endParaRPr sz="800">
                        <a:highlight>
                          <a:srgbClr val="FFFF00"/>
                        </a:highlight>
                      </a:endParaRPr>
                    </a:p>
                  </a:txBody>
                  <a:tcPr marT="91425" marB="91425" marR="91425" marL="91425"/>
                </a:tc>
              </a:tr>
              <a:tr h="591750">
                <a:tc>
                  <a:txBody>
                    <a:bodyPr/>
                    <a:lstStyle/>
                    <a:p>
                      <a:pPr indent="0" lvl="0" marL="0" rtl="0" algn="ctr">
                        <a:spcBef>
                          <a:spcPts val="0"/>
                        </a:spcBef>
                        <a:spcAft>
                          <a:spcPts val="0"/>
                        </a:spcAft>
                        <a:buNone/>
                      </a:pPr>
                      <a:r>
                        <a:rPr b="1" lang="en" sz="800"/>
                        <a:t>Student, single</a:t>
                      </a:r>
                      <a:endParaRPr b="1" sz="800"/>
                    </a:p>
                    <a:p>
                      <a:pPr indent="0" lvl="0" marL="0" rtl="0" algn="ctr">
                        <a:spcBef>
                          <a:spcPts val="0"/>
                        </a:spcBef>
                        <a:spcAft>
                          <a:spcPts val="0"/>
                        </a:spcAft>
                        <a:buNone/>
                      </a:pPr>
                      <a:r>
                        <a:rPr b="1" lang="en" sz="800"/>
                        <a:t>(913)</a:t>
                      </a:r>
                      <a:endParaRPr b="1" sz="800"/>
                    </a:p>
                  </a:txBody>
                  <a:tcPr marT="91425" marB="91425" marR="91425" marL="91425"/>
                </a:tc>
                <a:tc>
                  <a:txBody>
                    <a:bodyPr/>
                    <a:lstStyle/>
                    <a:p>
                      <a:pPr indent="0" lvl="0" marL="0" rtl="0" algn="ctr">
                        <a:spcBef>
                          <a:spcPts val="0"/>
                        </a:spcBef>
                        <a:spcAft>
                          <a:spcPts val="0"/>
                        </a:spcAft>
                        <a:buNone/>
                      </a:pPr>
                      <a:r>
                        <a:rPr lang="en" sz="800"/>
                        <a:t>26</a:t>
                      </a:r>
                      <a:endParaRPr sz="8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Student</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(96.60%)</a:t>
                      </a:r>
                      <a:endParaRPr sz="800">
                        <a:solidFill>
                          <a:schemeClr val="dk1"/>
                        </a:solidFill>
                      </a:endParaRPr>
                    </a:p>
                    <a:p>
                      <a:pPr indent="0" lvl="0" marL="0" rtl="0" algn="ctr">
                        <a:spcBef>
                          <a:spcPts val="0"/>
                        </a:spcBef>
                        <a:spcAft>
                          <a:spcPts val="0"/>
                        </a:spcAft>
                        <a:buNone/>
                      </a:pPr>
                      <a:r>
                        <a:t/>
                      </a:r>
                      <a:endParaRPr sz="800"/>
                    </a:p>
                  </a:txBody>
                  <a:tcPr marT="91425" marB="91425" marR="91425" marL="91425"/>
                </a:tc>
                <a:tc>
                  <a:txBody>
                    <a:bodyPr/>
                    <a:lstStyle/>
                    <a:p>
                      <a:pPr indent="0" lvl="0" marL="0" rtl="0" algn="ctr">
                        <a:spcBef>
                          <a:spcPts val="0"/>
                        </a:spcBef>
                        <a:spcAft>
                          <a:spcPts val="0"/>
                        </a:spcAft>
                        <a:buNone/>
                      </a:pPr>
                      <a:r>
                        <a:rPr lang="en" sz="800"/>
                        <a:t>Single</a:t>
                      </a:r>
                      <a:endParaRPr sz="800"/>
                    </a:p>
                    <a:p>
                      <a:pPr indent="0" lvl="0" marL="0" rtl="0" algn="ctr">
                        <a:spcBef>
                          <a:spcPts val="0"/>
                        </a:spcBef>
                        <a:spcAft>
                          <a:spcPts val="0"/>
                        </a:spcAft>
                        <a:buNone/>
                      </a:pPr>
                      <a:r>
                        <a:rPr lang="en" sz="800"/>
                        <a:t>(93.76%)</a:t>
                      </a:r>
                      <a:endParaRPr sz="800"/>
                    </a:p>
                  </a:txBody>
                  <a:tcPr marT="91425" marB="91425" marR="91425" marL="91425"/>
                </a:tc>
                <a:tc>
                  <a:txBody>
                    <a:bodyPr/>
                    <a:lstStyle/>
                    <a:p>
                      <a:pPr indent="0" lvl="0" marL="0" rtl="0" algn="ctr">
                        <a:spcBef>
                          <a:spcPts val="0"/>
                        </a:spcBef>
                        <a:spcAft>
                          <a:spcPts val="0"/>
                        </a:spcAft>
                        <a:buNone/>
                      </a:pPr>
                      <a:r>
                        <a:rPr lang="en" sz="800"/>
                        <a:t>High school</a:t>
                      </a:r>
                      <a:endParaRPr sz="800"/>
                    </a:p>
                    <a:p>
                      <a:pPr indent="0" lvl="0" marL="0" rtl="0" algn="ctr">
                        <a:spcBef>
                          <a:spcPts val="0"/>
                        </a:spcBef>
                        <a:spcAft>
                          <a:spcPts val="0"/>
                        </a:spcAft>
                        <a:buNone/>
                      </a:pPr>
                      <a:r>
                        <a:rPr lang="en" sz="800"/>
                        <a:t>(58.16%)</a:t>
                      </a:r>
                      <a:endParaRPr sz="800"/>
                    </a:p>
                  </a:txBody>
                  <a:tcPr marT="91425" marB="91425" marR="91425" marL="91425"/>
                </a:tc>
                <a:tc>
                  <a:txBody>
                    <a:bodyPr/>
                    <a:lstStyle/>
                    <a:p>
                      <a:pPr indent="0" lvl="0" marL="0" rtl="0" algn="ctr">
                        <a:spcBef>
                          <a:spcPts val="0"/>
                        </a:spcBef>
                        <a:spcAft>
                          <a:spcPts val="0"/>
                        </a:spcAft>
                        <a:buNone/>
                      </a:pPr>
                      <a:r>
                        <a:rPr lang="en" sz="800"/>
                        <a:t>No</a:t>
                      </a:r>
                      <a:endParaRPr sz="800"/>
                    </a:p>
                    <a:p>
                      <a:pPr indent="0" lvl="0" marL="0" rtl="0" algn="ctr">
                        <a:spcBef>
                          <a:spcPts val="0"/>
                        </a:spcBef>
                        <a:spcAft>
                          <a:spcPts val="0"/>
                        </a:spcAft>
                        <a:buNone/>
                      </a:pPr>
                      <a:r>
                        <a:rPr lang="en" sz="800"/>
                        <a:t>(87.40%)</a:t>
                      </a:r>
                      <a:endParaRPr sz="800"/>
                    </a:p>
                  </a:txBody>
                  <a:tcPr marT="91425" marB="91425" marR="91425" marL="91425"/>
                </a:tc>
                <a:tc>
                  <a:txBody>
                    <a:bodyPr/>
                    <a:lstStyle/>
                    <a:p>
                      <a:pPr indent="0" lvl="0" marL="0" rtl="0" algn="ctr">
                        <a:spcBef>
                          <a:spcPts val="0"/>
                        </a:spcBef>
                        <a:spcAft>
                          <a:spcPts val="0"/>
                        </a:spcAft>
                        <a:buNone/>
                      </a:pPr>
                      <a:r>
                        <a:rPr lang="en" sz="800">
                          <a:highlight>
                            <a:srgbClr val="FFFF00"/>
                          </a:highlight>
                        </a:rPr>
                        <a:t>31.00</a:t>
                      </a:r>
                      <a:r>
                        <a:rPr lang="en" sz="800">
                          <a:highlight>
                            <a:srgbClr val="FFFF00"/>
                          </a:highlight>
                        </a:rPr>
                        <a:t>%</a:t>
                      </a:r>
                      <a:endParaRPr sz="800">
                        <a:highlight>
                          <a:srgbClr val="FFFF00"/>
                        </a:highlight>
                      </a:endParaRPr>
                    </a:p>
                  </a:txBody>
                  <a:tcPr marT="91425" marB="91425" marR="91425" marL="91425"/>
                </a:tc>
              </a:tr>
              <a:tr h="432950">
                <a:tc>
                  <a:txBody>
                    <a:bodyPr/>
                    <a:lstStyle/>
                    <a:p>
                      <a:pPr indent="0" lvl="0" marL="0" rtl="0" algn="ctr">
                        <a:spcBef>
                          <a:spcPts val="0"/>
                        </a:spcBef>
                        <a:spcAft>
                          <a:spcPts val="0"/>
                        </a:spcAft>
                        <a:buNone/>
                      </a:pPr>
                      <a:r>
                        <a:rPr b="1" lang="en" sz="800"/>
                        <a:t>Senior</a:t>
                      </a:r>
                      <a:r>
                        <a:rPr b="1" lang="en" sz="800"/>
                        <a:t>, married, working</a:t>
                      </a:r>
                      <a:endParaRPr b="1" sz="800"/>
                    </a:p>
                    <a:p>
                      <a:pPr indent="0" lvl="0" marL="0" rtl="0" algn="ctr">
                        <a:spcBef>
                          <a:spcPts val="0"/>
                        </a:spcBef>
                        <a:spcAft>
                          <a:spcPts val="0"/>
                        </a:spcAft>
                        <a:buNone/>
                      </a:pPr>
                      <a:r>
                        <a:rPr b="1" lang="en" sz="800"/>
                        <a:t>(9,255)</a:t>
                      </a:r>
                      <a:endParaRPr b="1"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t>50</a:t>
                      </a:r>
                      <a:endParaRPr sz="800"/>
                    </a:p>
                  </a:txBody>
                  <a:tcPr marT="91425" marB="91425" marR="91425" marL="91425">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      </a:t>
                      </a:r>
                      <a:r>
                        <a:rPr lang="en" sz="800">
                          <a:solidFill>
                            <a:schemeClr val="dk1"/>
                          </a:solidFill>
                        </a:rPr>
                        <a:t>Admin</a:t>
                      </a:r>
                      <a:endParaRPr sz="800">
                        <a:solidFill>
                          <a:schemeClr val="dk1"/>
                        </a:solidFill>
                      </a:endParaRPr>
                    </a:p>
                    <a:p>
                      <a:pPr indent="0" lvl="0" marL="0" rtl="0" algn="ctr">
                        <a:spcBef>
                          <a:spcPts val="0"/>
                        </a:spcBef>
                        <a:spcAft>
                          <a:spcPts val="0"/>
                        </a:spcAft>
                        <a:buNone/>
                      </a:pPr>
                      <a:r>
                        <a:rPr lang="en" sz="800">
                          <a:solidFill>
                            <a:schemeClr val="dk1"/>
                          </a:solidFill>
                        </a:rPr>
                        <a:t>(23.42%)</a:t>
                      </a:r>
                      <a:endParaRPr sz="800">
                        <a:solidFill>
                          <a:schemeClr val="dk1"/>
                        </a:solidFill>
                      </a:endParaRPr>
                    </a:p>
                    <a:p>
                      <a:pPr indent="0" lvl="0" marL="0" rtl="0" algn="ctr">
                        <a:spcBef>
                          <a:spcPts val="0"/>
                        </a:spcBef>
                        <a:spcAft>
                          <a:spcPts val="0"/>
                        </a:spcAft>
                        <a:buNone/>
                      </a:pPr>
                      <a:r>
                        <a:rPr lang="en" sz="800">
                          <a:solidFill>
                            <a:schemeClr val="dk1"/>
                          </a:solidFill>
                        </a:rPr>
                        <a:t>Blue-collar</a:t>
                      </a:r>
                      <a:endParaRPr sz="800">
                        <a:solidFill>
                          <a:schemeClr val="dk1"/>
                        </a:solidFill>
                      </a:endParaRPr>
                    </a:p>
                    <a:p>
                      <a:pPr indent="0" lvl="0" marL="0" rtl="0" algn="ctr">
                        <a:spcBef>
                          <a:spcPts val="0"/>
                        </a:spcBef>
                        <a:spcAft>
                          <a:spcPts val="0"/>
                        </a:spcAft>
                        <a:buNone/>
                      </a:pPr>
                      <a:r>
                        <a:rPr lang="en" sz="800">
                          <a:solidFill>
                            <a:schemeClr val="dk1"/>
                          </a:solidFill>
                        </a:rPr>
                        <a:t>(18.08%)</a:t>
                      </a:r>
                      <a:endParaRPr sz="800">
                        <a:solidFill>
                          <a:schemeClr val="dk1"/>
                        </a:solidFill>
                      </a:endParaRPr>
                    </a:p>
                  </a:txBody>
                  <a:tcPr marT="91425" marB="91425" marR="91425" marL="91425">
                    <a:solidFill>
                      <a:schemeClr val="accent1"/>
                    </a:solidFill>
                  </a:tcPr>
                </a:tc>
                <a:tc>
                  <a:txBody>
                    <a:bodyPr/>
                    <a:lstStyle/>
                    <a:p>
                      <a:pPr indent="0" lvl="0" marL="0" rtl="0" algn="ctr">
                        <a:spcBef>
                          <a:spcPts val="0"/>
                        </a:spcBef>
                        <a:spcAft>
                          <a:spcPts val="0"/>
                        </a:spcAft>
                        <a:buNone/>
                      </a:pPr>
                      <a:r>
                        <a:rPr lang="en" sz="800"/>
                        <a:t>Married</a:t>
                      </a:r>
                      <a:endParaRPr sz="800"/>
                    </a:p>
                    <a:p>
                      <a:pPr indent="0" lvl="0" marL="0" rtl="0" algn="ctr">
                        <a:spcBef>
                          <a:spcPts val="0"/>
                        </a:spcBef>
                        <a:spcAft>
                          <a:spcPts val="0"/>
                        </a:spcAft>
                        <a:buNone/>
                      </a:pPr>
                      <a:r>
                        <a:rPr lang="en" sz="800"/>
                        <a:t>(79.99%)</a:t>
                      </a:r>
                      <a:endParaRPr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t>University</a:t>
                      </a:r>
                      <a:endParaRPr sz="800"/>
                    </a:p>
                    <a:p>
                      <a:pPr indent="0" lvl="0" marL="0" rtl="0" algn="ctr">
                        <a:spcBef>
                          <a:spcPts val="0"/>
                        </a:spcBef>
                        <a:spcAft>
                          <a:spcPts val="0"/>
                        </a:spcAft>
                        <a:buNone/>
                      </a:pPr>
                      <a:r>
                        <a:rPr lang="en" sz="800"/>
                        <a:t>(32.80%)</a:t>
                      </a:r>
                      <a:endParaRPr sz="800"/>
                    </a:p>
                    <a:p>
                      <a:pPr indent="0" lvl="0" marL="0" rtl="0" algn="ctr">
                        <a:spcBef>
                          <a:spcPts val="0"/>
                        </a:spcBef>
                        <a:spcAft>
                          <a:spcPts val="0"/>
                        </a:spcAft>
                        <a:buNone/>
                      </a:pPr>
                      <a:r>
                        <a:rPr lang="en" sz="800"/>
                        <a:t>High school</a:t>
                      </a:r>
                      <a:endParaRPr sz="800"/>
                    </a:p>
                    <a:p>
                      <a:pPr indent="0" lvl="0" marL="0" rtl="0" algn="ctr">
                        <a:spcBef>
                          <a:spcPts val="0"/>
                        </a:spcBef>
                        <a:spcAft>
                          <a:spcPts val="0"/>
                        </a:spcAft>
                        <a:buNone/>
                      </a:pPr>
                      <a:r>
                        <a:rPr lang="en" sz="800"/>
                        <a:t>(25.50%)</a:t>
                      </a:r>
                      <a:endParaRPr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t>No</a:t>
                      </a:r>
                      <a:endParaRPr sz="800"/>
                    </a:p>
                    <a:p>
                      <a:pPr indent="0" lvl="0" marL="0" rtl="0" algn="ctr">
                        <a:spcBef>
                          <a:spcPts val="0"/>
                        </a:spcBef>
                        <a:spcAft>
                          <a:spcPts val="0"/>
                        </a:spcAft>
                        <a:buNone/>
                      </a:pPr>
                      <a:r>
                        <a:rPr lang="en" sz="800"/>
                        <a:t>(67.97%)</a:t>
                      </a:r>
                      <a:endParaRPr sz="800"/>
                    </a:p>
                  </a:txBody>
                  <a:tcPr marT="91425" marB="91425" marR="91425" marL="91425">
                    <a:solidFill>
                      <a:schemeClr val="accent1"/>
                    </a:solidFill>
                  </a:tcPr>
                </a:tc>
                <a:tc>
                  <a:txBody>
                    <a:bodyPr/>
                    <a:lstStyle/>
                    <a:p>
                      <a:pPr indent="0" lvl="0" marL="0" rtl="0" algn="ctr">
                        <a:spcBef>
                          <a:spcPts val="0"/>
                        </a:spcBef>
                        <a:spcAft>
                          <a:spcPts val="0"/>
                        </a:spcAft>
                        <a:buNone/>
                      </a:pPr>
                      <a:r>
                        <a:rPr lang="en" sz="800">
                          <a:highlight>
                            <a:schemeClr val="accent1"/>
                          </a:highlight>
                        </a:rPr>
                        <a:t>10.00</a:t>
                      </a:r>
                      <a:r>
                        <a:rPr lang="en" sz="800">
                          <a:highlight>
                            <a:schemeClr val="accent1"/>
                          </a:highlight>
                        </a:rPr>
                        <a:t>%</a:t>
                      </a:r>
                      <a:endParaRPr sz="800">
                        <a:highlight>
                          <a:schemeClr val="accent1"/>
                        </a:highlight>
                      </a:endParaRPr>
                    </a:p>
                  </a:txBody>
                  <a:tcPr marT="91425" marB="91425" marR="91425" marL="91425">
                    <a:solidFill>
                      <a:schemeClr val="accent1"/>
                    </a:solidFill>
                  </a:tcPr>
                </a:tc>
              </a:tr>
            </a:tbl>
          </a:graphicData>
        </a:graphic>
      </p:graphicFrame>
      <p:sp>
        <p:nvSpPr>
          <p:cNvPr id="116" name="Google Shape;116;p18"/>
          <p:cNvSpPr txBox="1"/>
          <p:nvPr>
            <p:ph idx="4294967295" type="title"/>
          </p:nvPr>
        </p:nvSpPr>
        <p:spPr>
          <a:xfrm>
            <a:off x="311700" y="401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400"/>
              <a:t>K-Means Clustering Analysis Findings</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idx="4294967295" type="title"/>
          </p:nvPr>
        </p:nvSpPr>
        <p:spPr>
          <a:xfrm>
            <a:off x="311700" y="116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Logistics Regression Analysis on Targeting Groups</a:t>
            </a:r>
            <a:endParaRPr/>
          </a:p>
        </p:txBody>
      </p:sp>
      <p:sp>
        <p:nvSpPr>
          <p:cNvPr id="122" name="Google Shape;122;p19"/>
          <p:cNvSpPr txBox="1"/>
          <p:nvPr/>
        </p:nvSpPr>
        <p:spPr>
          <a:xfrm>
            <a:off x="3702288" y="4288475"/>
            <a:ext cx="4894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Pick 10 features using Forward Selection</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Correlation Matrix and VIF show no multicollinearity</a:t>
            </a:r>
            <a:endParaRPr>
              <a:latin typeface="Old Standard TT"/>
              <a:ea typeface="Old Standard TT"/>
              <a:cs typeface="Old Standard TT"/>
              <a:sym typeface="Old Standard TT"/>
            </a:endParaRPr>
          </a:p>
          <a:p>
            <a:pPr indent="0" lvl="0" marL="457200" rtl="0" algn="l">
              <a:spcBef>
                <a:spcPts val="0"/>
              </a:spcBef>
              <a:spcAft>
                <a:spcPts val="0"/>
              </a:spcAft>
              <a:buNone/>
            </a:pPr>
            <a:r>
              <a:rPr lang="en">
                <a:latin typeface="Old Standard TT"/>
                <a:ea typeface="Old Standard TT"/>
                <a:cs typeface="Old Standard TT"/>
                <a:sym typeface="Old Standard TT"/>
              </a:rPr>
              <a:t>(Rule of thumb is less than 10)</a:t>
            </a:r>
            <a:endParaRPr>
              <a:latin typeface="Old Standard TT"/>
              <a:ea typeface="Old Standard TT"/>
              <a:cs typeface="Old Standard TT"/>
              <a:sym typeface="Old Standard TT"/>
            </a:endParaRPr>
          </a:p>
          <a:p>
            <a:pPr indent="0" lvl="0" marL="457200" rtl="0" algn="l">
              <a:spcBef>
                <a:spcPts val="0"/>
              </a:spcBef>
              <a:spcAft>
                <a:spcPts val="0"/>
              </a:spcAft>
              <a:buNone/>
            </a:pPr>
            <a:r>
              <a:rPr lang="en">
                <a:latin typeface="Old Standard TT"/>
                <a:ea typeface="Old Standard TT"/>
                <a:cs typeface="Old Standard TT"/>
                <a:sym typeface="Old Standard TT"/>
              </a:rPr>
              <a:t> </a:t>
            </a:r>
            <a:endParaRPr>
              <a:latin typeface="Old Standard TT"/>
              <a:ea typeface="Old Standard TT"/>
              <a:cs typeface="Old Standard TT"/>
              <a:sym typeface="Old Standard TT"/>
            </a:endParaRPr>
          </a:p>
        </p:txBody>
      </p:sp>
      <p:pic>
        <p:nvPicPr>
          <p:cNvPr id="123" name="Google Shape;123;p19"/>
          <p:cNvPicPr preferRelativeResize="0"/>
          <p:nvPr/>
        </p:nvPicPr>
        <p:blipFill>
          <a:blip r:embed="rId3">
            <a:alphaModFix/>
          </a:blip>
          <a:stretch>
            <a:fillRect/>
          </a:stretch>
        </p:blipFill>
        <p:spPr>
          <a:xfrm>
            <a:off x="3891950" y="689025"/>
            <a:ext cx="4515477" cy="3545125"/>
          </a:xfrm>
          <a:prstGeom prst="rect">
            <a:avLst/>
          </a:prstGeom>
          <a:noFill/>
          <a:ln>
            <a:noFill/>
          </a:ln>
        </p:spPr>
      </p:pic>
      <p:graphicFrame>
        <p:nvGraphicFramePr>
          <p:cNvPr id="124" name="Google Shape;124;p19"/>
          <p:cNvGraphicFramePr/>
          <p:nvPr/>
        </p:nvGraphicFramePr>
        <p:xfrm>
          <a:off x="452800" y="689028"/>
          <a:ext cx="3000000" cy="3000000"/>
        </p:xfrm>
        <a:graphic>
          <a:graphicData uri="http://schemas.openxmlformats.org/drawingml/2006/table">
            <a:tbl>
              <a:tblPr>
                <a:noFill/>
                <a:tableStyleId>{C4E577DE-8F1C-42C1-8B73-29C6EEF72ADC}</a:tableStyleId>
              </a:tblPr>
              <a:tblGrid>
                <a:gridCol w="1246275"/>
                <a:gridCol w="1246275"/>
              </a:tblGrid>
              <a:tr h="380975">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en" sz="1200"/>
                        <a:t>VIF</a:t>
                      </a:r>
                      <a:endParaRPr sz="1200"/>
                    </a:p>
                  </a:txBody>
                  <a:tcPr marT="91425" marB="91425" marR="91425" marL="91425"/>
                </a:tc>
              </a:tr>
              <a:tr h="380975">
                <a:tc>
                  <a:txBody>
                    <a:bodyPr/>
                    <a:lstStyle/>
                    <a:p>
                      <a:pPr indent="0" lvl="0" marL="0" rtl="0" algn="l">
                        <a:spcBef>
                          <a:spcPts val="0"/>
                        </a:spcBef>
                        <a:spcAft>
                          <a:spcPts val="0"/>
                        </a:spcAft>
                        <a:buNone/>
                      </a:pPr>
                      <a:r>
                        <a:rPr lang="en" sz="1000"/>
                        <a:t>default</a:t>
                      </a:r>
                      <a:endParaRPr sz="1000"/>
                    </a:p>
                  </a:txBody>
                  <a:tcPr marT="91425" marB="91425" marR="91425" marL="91425"/>
                </a:tc>
                <a:tc>
                  <a:txBody>
                    <a:bodyPr/>
                    <a:lstStyle/>
                    <a:p>
                      <a:pPr indent="0" lvl="0" marL="0" rtl="0" algn="l">
                        <a:spcBef>
                          <a:spcPts val="0"/>
                        </a:spcBef>
                        <a:spcAft>
                          <a:spcPts val="0"/>
                        </a:spcAft>
                        <a:buNone/>
                      </a:pPr>
                      <a:r>
                        <a:rPr lang="en" sz="1200"/>
                        <a:t>1.064723</a:t>
                      </a:r>
                      <a:endParaRPr sz="1200"/>
                    </a:p>
                  </a:txBody>
                  <a:tcPr marT="91425" marB="91425" marR="91425" marL="91425"/>
                </a:tc>
              </a:tr>
              <a:tr h="380975">
                <a:tc>
                  <a:txBody>
                    <a:bodyPr/>
                    <a:lstStyle/>
                    <a:p>
                      <a:pPr indent="0" lvl="0" marL="0" rtl="0" algn="l">
                        <a:spcBef>
                          <a:spcPts val="0"/>
                        </a:spcBef>
                        <a:spcAft>
                          <a:spcPts val="0"/>
                        </a:spcAft>
                        <a:buNone/>
                      </a:pPr>
                      <a:r>
                        <a:rPr lang="en" sz="1000"/>
                        <a:t>housing</a:t>
                      </a:r>
                      <a:endParaRPr sz="1000"/>
                    </a:p>
                  </a:txBody>
                  <a:tcPr marT="91425" marB="91425" marR="91425" marL="91425"/>
                </a:tc>
                <a:tc>
                  <a:txBody>
                    <a:bodyPr/>
                    <a:lstStyle/>
                    <a:p>
                      <a:pPr indent="0" lvl="0" marL="0" rtl="0" algn="l">
                        <a:spcBef>
                          <a:spcPts val="0"/>
                        </a:spcBef>
                        <a:spcAft>
                          <a:spcPts val="0"/>
                        </a:spcAft>
                        <a:buNone/>
                      </a:pPr>
                      <a:r>
                        <a:rPr lang="en" sz="1200"/>
                        <a:t>1.009303</a:t>
                      </a:r>
                      <a:endParaRPr sz="1200"/>
                    </a:p>
                  </a:txBody>
                  <a:tcPr marT="91425" marB="91425" marR="91425" marL="91425"/>
                </a:tc>
              </a:tr>
              <a:tr h="380975">
                <a:tc>
                  <a:txBody>
                    <a:bodyPr/>
                    <a:lstStyle/>
                    <a:p>
                      <a:pPr indent="0" lvl="0" marL="0" rtl="0" algn="l">
                        <a:spcBef>
                          <a:spcPts val="0"/>
                        </a:spcBef>
                        <a:spcAft>
                          <a:spcPts val="0"/>
                        </a:spcAft>
                        <a:buNone/>
                      </a:pPr>
                      <a:r>
                        <a:rPr lang="en" sz="1000"/>
                        <a:t>contact</a:t>
                      </a:r>
                      <a:endParaRPr sz="1000"/>
                    </a:p>
                  </a:txBody>
                  <a:tcPr marT="91425" marB="91425" marR="91425" marL="91425"/>
                </a:tc>
                <a:tc>
                  <a:txBody>
                    <a:bodyPr/>
                    <a:lstStyle/>
                    <a:p>
                      <a:pPr indent="0" lvl="0" marL="0" rtl="0" algn="l">
                        <a:spcBef>
                          <a:spcPts val="0"/>
                        </a:spcBef>
                        <a:spcAft>
                          <a:spcPts val="0"/>
                        </a:spcAft>
                        <a:buNone/>
                      </a:pPr>
                      <a:r>
                        <a:rPr lang="en" sz="1200"/>
                        <a:t>1.502453</a:t>
                      </a:r>
                      <a:endParaRPr sz="1200"/>
                    </a:p>
                  </a:txBody>
                  <a:tcPr marT="91425" marB="91425" marR="91425" marL="91425"/>
                </a:tc>
              </a:tr>
              <a:tr h="380975">
                <a:tc>
                  <a:txBody>
                    <a:bodyPr/>
                    <a:lstStyle/>
                    <a:p>
                      <a:pPr indent="0" lvl="0" marL="0" rtl="0" algn="l">
                        <a:spcBef>
                          <a:spcPts val="0"/>
                        </a:spcBef>
                        <a:spcAft>
                          <a:spcPts val="0"/>
                        </a:spcAft>
                        <a:buNone/>
                      </a:pPr>
                      <a:r>
                        <a:rPr lang="en" sz="1000"/>
                        <a:t>previous</a:t>
                      </a:r>
                      <a:endParaRPr sz="1000"/>
                    </a:p>
                  </a:txBody>
                  <a:tcPr marT="91425" marB="91425" marR="91425" marL="91425"/>
                </a:tc>
                <a:tc>
                  <a:txBody>
                    <a:bodyPr/>
                    <a:lstStyle/>
                    <a:p>
                      <a:pPr indent="0" lvl="0" marL="0" rtl="0" algn="l">
                        <a:spcBef>
                          <a:spcPts val="0"/>
                        </a:spcBef>
                        <a:spcAft>
                          <a:spcPts val="0"/>
                        </a:spcAft>
                        <a:buNone/>
                      </a:pPr>
                      <a:r>
                        <a:rPr lang="en" sz="1200"/>
                        <a:t>1.867287</a:t>
                      </a:r>
                      <a:endParaRPr sz="1200"/>
                    </a:p>
                  </a:txBody>
                  <a:tcPr marT="91425" marB="91425" marR="91425" marL="91425"/>
                </a:tc>
              </a:tr>
              <a:tr h="452000">
                <a:tc>
                  <a:txBody>
                    <a:bodyPr/>
                    <a:lstStyle/>
                    <a:p>
                      <a:pPr indent="0" lvl="0" marL="0" rtl="0" algn="l">
                        <a:spcBef>
                          <a:spcPts val="0"/>
                        </a:spcBef>
                        <a:spcAft>
                          <a:spcPts val="0"/>
                        </a:spcAft>
                        <a:buNone/>
                      </a:pPr>
                      <a:r>
                        <a:rPr lang="en" sz="1000"/>
                        <a:t>cons.price.idx</a:t>
                      </a:r>
                      <a:endParaRPr sz="1000"/>
                    </a:p>
                  </a:txBody>
                  <a:tcPr marT="91425" marB="91425" marR="91425" marL="91425"/>
                </a:tc>
                <a:tc>
                  <a:txBody>
                    <a:bodyPr/>
                    <a:lstStyle/>
                    <a:p>
                      <a:pPr indent="0" lvl="0" marL="0" rtl="0" algn="l">
                        <a:spcBef>
                          <a:spcPts val="0"/>
                        </a:spcBef>
                        <a:spcAft>
                          <a:spcPts val="0"/>
                        </a:spcAft>
                        <a:buNone/>
                      </a:pPr>
                      <a:r>
                        <a:rPr lang="en" sz="1200"/>
                        <a:t>2.424126</a:t>
                      </a:r>
                      <a:endParaRPr sz="1200"/>
                    </a:p>
                  </a:txBody>
                  <a:tcPr marT="91425" marB="91425" marR="91425" marL="91425"/>
                </a:tc>
              </a:tr>
              <a:tr h="380975">
                <a:tc>
                  <a:txBody>
                    <a:bodyPr/>
                    <a:lstStyle/>
                    <a:p>
                      <a:pPr indent="0" lvl="0" marL="0" rtl="0" algn="l">
                        <a:spcBef>
                          <a:spcPts val="0"/>
                        </a:spcBef>
                        <a:spcAft>
                          <a:spcPts val="0"/>
                        </a:spcAft>
                        <a:buNone/>
                      </a:pPr>
                      <a:r>
                        <a:rPr lang="en" sz="1000"/>
                        <a:t>cons.conf.idx</a:t>
                      </a:r>
                      <a:endParaRPr sz="1000"/>
                    </a:p>
                  </a:txBody>
                  <a:tcPr marT="91425" marB="91425" marR="91425" marL="91425"/>
                </a:tc>
                <a:tc>
                  <a:txBody>
                    <a:bodyPr/>
                    <a:lstStyle/>
                    <a:p>
                      <a:pPr indent="0" lvl="0" marL="0" rtl="0" algn="l">
                        <a:spcBef>
                          <a:spcPts val="0"/>
                        </a:spcBef>
                        <a:spcAft>
                          <a:spcPts val="0"/>
                        </a:spcAft>
                        <a:buNone/>
                      </a:pPr>
                      <a:r>
                        <a:rPr lang="en" sz="1200"/>
                        <a:t>1.258248</a:t>
                      </a:r>
                      <a:endParaRPr sz="1200"/>
                    </a:p>
                  </a:txBody>
                  <a:tcPr marT="91425" marB="91425" marR="91425" marL="91425"/>
                </a:tc>
              </a:tr>
              <a:tr h="380975">
                <a:tc>
                  <a:txBody>
                    <a:bodyPr/>
                    <a:lstStyle/>
                    <a:p>
                      <a:pPr indent="0" lvl="0" marL="0" rtl="0" algn="l">
                        <a:spcBef>
                          <a:spcPts val="0"/>
                        </a:spcBef>
                        <a:spcAft>
                          <a:spcPts val="0"/>
                        </a:spcAft>
                        <a:buNone/>
                      </a:pPr>
                      <a:r>
                        <a:rPr lang="en" sz="1000"/>
                        <a:t>euribor3m</a:t>
                      </a:r>
                      <a:endParaRPr sz="1000"/>
                    </a:p>
                  </a:txBody>
                  <a:tcPr marT="91425" marB="91425" marR="91425" marL="91425"/>
                </a:tc>
                <a:tc>
                  <a:txBody>
                    <a:bodyPr/>
                    <a:lstStyle/>
                    <a:p>
                      <a:pPr indent="0" lvl="0" marL="0" rtl="0" algn="l">
                        <a:spcBef>
                          <a:spcPts val="0"/>
                        </a:spcBef>
                        <a:spcAft>
                          <a:spcPts val="0"/>
                        </a:spcAft>
                        <a:buNone/>
                      </a:pPr>
                      <a:r>
                        <a:rPr lang="en" sz="1200"/>
                        <a:t>2.496997</a:t>
                      </a:r>
                      <a:endParaRPr sz="1200"/>
                    </a:p>
                  </a:txBody>
                  <a:tcPr marT="91425" marB="91425" marR="91425" marL="91425"/>
                </a:tc>
              </a:tr>
              <a:tr h="380975">
                <a:tc>
                  <a:txBody>
                    <a:bodyPr/>
                    <a:lstStyle/>
                    <a:p>
                      <a:pPr indent="0" lvl="0" marL="0" rtl="0" algn="l">
                        <a:spcBef>
                          <a:spcPts val="0"/>
                        </a:spcBef>
                        <a:spcAft>
                          <a:spcPts val="0"/>
                        </a:spcAft>
                        <a:buNone/>
                      </a:pPr>
                      <a:r>
                        <a:rPr lang="en" sz="1000"/>
                        <a:t>pdays_mod</a:t>
                      </a:r>
                      <a:endParaRPr sz="1000"/>
                    </a:p>
                  </a:txBody>
                  <a:tcPr marT="91425" marB="91425" marR="91425" marL="91425"/>
                </a:tc>
                <a:tc>
                  <a:txBody>
                    <a:bodyPr/>
                    <a:lstStyle/>
                    <a:p>
                      <a:pPr indent="0" lvl="0" marL="0" rtl="0" algn="l">
                        <a:spcBef>
                          <a:spcPts val="0"/>
                        </a:spcBef>
                        <a:spcAft>
                          <a:spcPts val="0"/>
                        </a:spcAft>
                        <a:buNone/>
                      </a:pPr>
                      <a:r>
                        <a:rPr lang="en" sz="1200"/>
                        <a:t>1.717347</a:t>
                      </a:r>
                      <a:endParaRPr sz="1200"/>
                    </a:p>
                  </a:txBody>
                  <a:tcPr marT="91425" marB="91425" marR="91425" marL="91425"/>
                </a:tc>
              </a:tr>
              <a:tr h="380975">
                <a:tc>
                  <a:txBody>
                    <a:bodyPr/>
                    <a:lstStyle/>
                    <a:p>
                      <a:pPr indent="0" lvl="0" marL="0" rtl="0" algn="l">
                        <a:spcBef>
                          <a:spcPts val="0"/>
                        </a:spcBef>
                        <a:spcAft>
                          <a:spcPts val="0"/>
                        </a:spcAft>
                        <a:buNone/>
                      </a:pPr>
                      <a:r>
                        <a:rPr lang="en" sz="1000"/>
                        <a:t>marital_tgt</a:t>
                      </a:r>
                      <a:endParaRPr sz="1000"/>
                    </a:p>
                  </a:txBody>
                  <a:tcPr marT="91425" marB="91425" marR="91425" marL="91425"/>
                </a:tc>
                <a:tc>
                  <a:txBody>
                    <a:bodyPr/>
                    <a:lstStyle/>
                    <a:p>
                      <a:pPr indent="0" lvl="0" marL="0" rtl="0" algn="l">
                        <a:spcBef>
                          <a:spcPts val="0"/>
                        </a:spcBef>
                        <a:spcAft>
                          <a:spcPts val="0"/>
                        </a:spcAft>
                        <a:buNone/>
                      </a:pPr>
                      <a:r>
                        <a:rPr lang="en" sz="1200"/>
                        <a:t>1.067002</a:t>
                      </a:r>
                      <a:endParaRPr sz="1200"/>
                    </a:p>
                  </a:txBody>
                  <a:tcPr marT="91425" marB="91425" marR="91425" marL="91425"/>
                </a:tc>
              </a:tr>
              <a:tr h="452000">
                <a:tc>
                  <a:txBody>
                    <a:bodyPr/>
                    <a:lstStyle/>
                    <a:p>
                      <a:pPr indent="0" lvl="0" marL="0" rtl="0" algn="l">
                        <a:spcBef>
                          <a:spcPts val="0"/>
                        </a:spcBef>
                        <a:spcAft>
                          <a:spcPts val="0"/>
                        </a:spcAft>
                        <a:buNone/>
                      </a:pPr>
                      <a:r>
                        <a:rPr lang="en" sz="1000"/>
                        <a:t>days_of_week_tgt</a:t>
                      </a:r>
                      <a:endParaRPr sz="1000"/>
                    </a:p>
                  </a:txBody>
                  <a:tcPr marT="91425" marB="91425" marR="91425" marL="91425"/>
                </a:tc>
                <a:tc>
                  <a:txBody>
                    <a:bodyPr/>
                    <a:lstStyle/>
                    <a:p>
                      <a:pPr indent="0" lvl="0" marL="0" rtl="0" algn="l">
                        <a:spcBef>
                          <a:spcPts val="0"/>
                        </a:spcBef>
                        <a:spcAft>
                          <a:spcPts val="0"/>
                        </a:spcAft>
                        <a:buNone/>
                      </a:pPr>
                      <a:r>
                        <a:rPr lang="en" sz="1200"/>
                        <a:t>1.006225</a:t>
                      </a:r>
                      <a:endParaRPr sz="12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idx="4294967295" type="title"/>
          </p:nvPr>
        </p:nvSpPr>
        <p:spPr>
          <a:xfrm>
            <a:off x="311700" y="116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Logistics Regression Analysis</a:t>
            </a:r>
            <a:r>
              <a:rPr lang="en"/>
              <a:t> on Targeting Groups</a:t>
            </a:r>
            <a:endParaRPr/>
          </a:p>
        </p:txBody>
      </p:sp>
      <p:sp>
        <p:nvSpPr>
          <p:cNvPr id="130" name="Google Shape;130;p20"/>
          <p:cNvSpPr txBox="1"/>
          <p:nvPr/>
        </p:nvSpPr>
        <p:spPr>
          <a:xfrm>
            <a:off x="4649225" y="3209525"/>
            <a:ext cx="4044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Old Standard TT"/>
              <a:ea typeface="Old Standard TT"/>
              <a:cs typeface="Old Standard TT"/>
              <a:sym typeface="Old Standard TT"/>
            </a:endParaRPr>
          </a:p>
        </p:txBody>
      </p:sp>
      <p:pic>
        <p:nvPicPr>
          <p:cNvPr id="131" name="Google Shape;131;p20"/>
          <p:cNvPicPr preferRelativeResize="0"/>
          <p:nvPr/>
        </p:nvPicPr>
        <p:blipFill>
          <a:blip r:embed="rId3">
            <a:alphaModFix/>
          </a:blip>
          <a:stretch>
            <a:fillRect/>
          </a:stretch>
        </p:blipFill>
        <p:spPr>
          <a:xfrm>
            <a:off x="4649225" y="763038"/>
            <a:ext cx="4302973" cy="2162200"/>
          </a:xfrm>
          <a:prstGeom prst="rect">
            <a:avLst/>
          </a:prstGeom>
          <a:noFill/>
          <a:ln>
            <a:noFill/>
          </a:ln>
        </p:spPr>
      </p:pic>
      <p:pic>
        <p:nvPicPr>
          <p:cNvPr id="132" name="Google Shape;132;p20"/>
          <p:cNvPicPr preferRelativeResize="0"/>
          <p:nvPr/>
        </p:nvPicPr>
        <p:blipFill>
          <a:blip r:embed="rId4">
            <a:alphaModFix/>
          </a:blip>
          <a:stretch>
            <a:fillRect/>
          </a:stretch>
        </p:blipFill>
        <p:spPr>
          <a:xfrm>
            <a:off x="106375" y="763050"/>
            <a:ext cx="4465626" cy="4125501"/>
          </a:xfrm>
          <a:prstGeom prst="rect">
            <a:avLst/>
          </a:prstGeom>
          <a:noFill/>
          <a:ln>
            <a:noFill/>
          </a:ln>
        </p:spPr>
      </p:pic>
      <p:sp>
        <p:nvSpPr>
          <p:cNvPr id="133" name="Google Shape;133;p20"/>
          <p:cNvSpPr txBox="1"/>
          <p:nvPr/>
        </p:nvSpPr>
        <p:spPr>
          <a:xfrm>
            <a:off x="4649225" y="2925225"/>
            <a:ext cx="44655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9 variables are statistically significant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euribor3m</a:t>
            </a:r>
            <a:r>
              <a:rPr lang="en">
                <a:solidFill>
                  <a:schemeClr val="dk1"/>
                </a:solidFill>
                <a:latin typeface="Old Standard TT"/>
                <a:ea typeface="Old Standard TT"/>
                <a:cs typeface="Old Standard TT"/>
                <a:sym typeface="Old Standard TT"/>
              </a:rPr>
              <a:t> has the most significant effect</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Housing effect has the most insignificant effect</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Accuracy is 85.7%, AUC is 81.1%</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Pseudo R-squared is 0.202</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rPr lang="en">
                <a:solidFill>
                  <a:schemeClr val="dk1"/>
                </a:solidFill>
                <a:latin typeface="Old Standard TT"/>
                <a:ea typeface="Old Standard TT"/>
                <a:cs typeface="Old Standard TT"/>
                <a:sym typeface="Old Standard TT"/>
              </a:rPr>
              <a:t>(Rule of thumb ranges from 0.2 to 0.4)</a:t>
            </a:r>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Understanding the Results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